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88" r:id="rId5"/>
    <p:sldMasterId id="2147483675" r:id="rId6"/>
  </p:sldMasterIdLst>
  <p:notesMasterIdLst>
    <p:notesMasterId r:id="rId24"/>
  </p:notesMasterIdLst>
  <p:handoutMasterIdLst>
    <p:handoutMasterId r:id="rId25"/>
  </p:handoutMasterIdLst>
  <p:sldIdLst>
    <p:sldId id="273" r:id="rId7"/>
    <p:sldId id="378" r:id="rId8"/>
    <p:sldId id="363" r:id="rId9"/>
    <p:sldId id="375" r:id="rId10"/>
    <p:sldId id="365" r:id="rId11"/>
    <p:sldId id="370" r:id="rId12"/>
    <p:sldId id="277" r:id="rId13"/>
    <p:sldId id="379" r:id="rId14"/>
    <p:sldId id="383" r:id="rId15"/>
    <p:sldId id="385" r:id="rId16"/>
    <p:sldId id="386" r:id="rId17"/>
    <p:sldId id="388" r:id="rId18"/>
    <p:sldId id="377" r:id="rId19"/>
    <p:sldId id="390" r:id="rId20"/>
    <p:sldId id="391" r:id="rId21"/>
    <p:sldId id="392" r:id="rId22"/>
    <p:sldId id="393"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06D72A-6B6A-440F-9109-C8FEB58565FE}" v="82" dt="2022-09-23T19:13:23.9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3015" autoAdjust="0"/>
  </p:normalViewPr>
  <p:slideViewPr>
    <p:cSldViewPr snapToGrid="0">
      <p:cViewPr varScale="1">
        <p:scale>
          <a:sx n="53" d="100"/>
          <a:sy n="53" d="100"/>
        </p:scale>
        <p:origin x="1296" y="72"/>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229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e6b35fc551d200562be35de7960876437bee050fa3d47c77396ced9e4651a06b::" providerId="AD" clId="Web-{F606D72A-6B6A-440F-9109-C8FEB58565FE}"/>
    <pc:docChg chg="modSld">
      <pc:chgData name="Guest User" userId="S::urn:spo:anon#e6b35fc551d200562be35de7960876437bee050fa3d47c77396ced9e4651a06b::" providerId="AD" clId="Web-{F606D72A-6B6A-440F-9109-C8FEB58565FE}" dt="2022-09-23T19:13:21.653" v="49" actId="20577"/>
      <pc:docMkLst>
        <pc:docMk/>
      </pc:docMkLst>
      <pc:sldChg chg="addSp delSp modSp">
        <pc:chgData name="Guest User" userId="S::urn:spo:anon#e6b35fc551d200562be35de7960876437bee050fa3d47c77396ced9e4651a06b::" providerId="AD" clId="Web-{F606D72A-6B6A-440F-9109-C8FEB58565FE}" dt="2022-09-23T19:12:59.448" v="38" actId="14100"/>
        <pc:sldMkLst>
          <pc:docMk/>
          <pc:sldMk cId="222387244" sldId="391"/>
        </pc:sldMkLst>
        <pc:spChg chg="mod">
          <ac:chgData name="Guest User" userId="S::urn:spo:anon#e6b35fc551d200562be35de7960876437bee050fa3d47c77396ced9e4651a06b::" providerId="AD" clId="Web-{F606D72A-6B6A-440F-9109-C8FEB58565FE}" dt="2022-09-23T19:10:55.237" v="7" actId="20577"/>
          <ac:spMkLst>
            <pc:docMk/>
            <pc:sldMk cId="222387244" sldId="391"/>
            <ac:spMk id="2" creationId="{71AC4484-9AF0-48C7-B0DE-451C02D33EA9}"/>
          </ac:spMkLst>
        </pc:spChg>
        <pc:spChg chg="mod">
          <ac:chgData name="Guest User" userId="S::urn:spo:anon#e6b35fc551d200562be35de7960876437bee050fa3d47c77396ced9e4651a06b::" providerId="AD" clId="Web-{F606D72A-6B6A-440F-9109-C8FEB58565FE}" dt="2022-09-23T19:12:59.448" v="38" actId="14100"/>
          <ac:spMkLst>
            <pc:docMk/>
            <pc:sldMk cId="222387244" sldId="391"/>
            <ac:spMk id="6" creationId="{EF919FAB-B138-4199-8263-4F595E18355A}"/>
          </ac:spMkLst>
        </pc:spChg>
        <pc:picChg chg="add del mod">
          <ac:chgData name="Guest User" userId="S::urn:spo:anon#e6b35fc551d200562be35de7960876437bee050fa3d47c77396ced9e4651a06b::" providerId="AD" clId="Web-{F606D72A-6B6A-440F-9109-C8FEB58565FE}" dt="2022-09-23T19:11:43.756" v="9"/>
          <ac:picMkLst>
            <pc:docMk/>
            <pc:sldMk cId="222387244" sldId="391"/>
            <ac:picMk id="5" creationId="{CE6C5C88-4AA3-92E0-481C-9D57F7CB3F35}"/>
          </ac:picMkLst>
        </pc:picChg>
      </pc:sldChg>
      <pc:sldChg chg="modSp">
        <pc:chgData name="Guest User" userId="S::urn:spo:anon#e6b35fc551d200562be35de7960876437bee050fa3d47c77396ced9e4651a06b::" providerId="AD" clId="Web-{F606D72A-6B6A-440F-9109-C8FEB58565FE}" dt="2022-09-23T19:13:21.653" v="49" actId="20577"/>
        <pc:sldMkLst>
          <pc:docMk/>
          <pc:sldMk cId="1598523411" sldId="392"/>
        </pc:sldMkLst>
        <pc:spChg chg="mod">
          <ac:chgData name="Guest User" userId="S::urn:spo:anon#e6b35fc551d200562be35de7960876437bee050fa3d47c77396ced9e4651a06b::" providerId="AD" clId="Web-{F606D72A-6B6A-440F-9109-C8FEB58565FE}" dt="2022-09-23T19:13:15.840" v="48" actId="20577"/>
          <ac:spMkLst>
            <pc:docMk/>
            <pc:sldMk cId="1598523411" sldId="392"/>
            <ac:spMk id="2" creationId="{71AC4484-9AF0-48C7-B0DE-451C02D33EA9}"/>
          </ac:spMkLst>
        </pc:spChg>
        <pc:spChg chg="mod">
          <ac:chgData name="Guest User" userId="S::urn:spo:anon#e6b35fc551d200562be35de7960876437bee050fa3d47c77396ced9e4651a06b::" providerId="AD" clId="Web-{F606D72A-6B6A-440F-9109-C8FEB58565FE}" dt="2022-09-23T19:13:21.653" v="49" actId="20577"/>
          <ac:spMkLst>
            <pc:docMk/>
            <pc:sldMk cId="1598523411" sldId="392"/>
            <ac:spMk id="6" creationId="{EF919FAB-B138-4199-8263-4F595E18355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6"/>
            <a:ext cx="3038145" cy="464205"/>
          </a:xfrm>
          <a:prstGeom prst="rect">
            <a:avLst/>
          </a:prstGeom>
        </p:spPr>
        <p:txBody>
          <a:bodyPr vert="horz" lIns="87295" tIns="43648" rIns="87295" bIns="43648" rtlCol="0"/>
          <a:lstStyle>
            <a:lvl1pPr algn="l">
              <a:defRPr sz="1100"/>
            </a:lvl1pPr>
          </a:lstStyle>
          <a:p>
            <a:endParaRPr lang="en-US"/>
          </a:p>
        </p:txBody>
      </p:sp>
      <p:sp>
        <p:nvSpPr>
          <p:cNvPr id="3" name="Date Placeholder 2"/>
          <p:cNvSpPr>
            <a:spLocks noGrp="1"/>
          </p:cNvSpPr>
          <p:nvPr>
            <p:ph type="dt" sz="quarter" idx="1"/>
          </p:nvPr>
        </p:nvSpPr>
        <p:spPr>
          <a:xfrm>
            <a:off x="3970737" y="6"/>
            <a:ext cx="3038145" cy="464205"/>
          </a:xfrm>
          <a:prstGeom prst="rect">
            <a:avLst/>
          </a:prstGeom>
        </p:spPr>
        <p:txBody>
          <a:bodyPr vert="horz" lIns="87295" tIns="43648" rIns="87295" bIns="43648" rtlCol="0"/>
          <a:lstStyle>
            <a:lvl1pPr algn="r">
              <a:defRPr sz="1100"/>
            </a:lvl1pPr>
          </a:lstStyle>
          <a:p>
            <a:fld id="{5289BEC8-08DE-4438-B2FB-3CE66D86D33F}" type="datetimeFigureOut">
              <a:rPr lang="en-US" smtClean="0"/>
              <a:t>9/23/2022</a:t>
            </a:fld>
            <a:endParaRPr lang="en-US"/>
          </a:p>
        </p:txBody>
      </p:sp>
      <p:sp>
        <p:nvSpPr>
          <p:cNvPr id="4" name="Footer Placeholder 3"/>
          <p:cNvSpPr>
            <a:spLocks noGrp="1"/>
          </p:cNvSpPr>
          <p:nvPr>
            <p:ph type="ftr" sz="quarter" idx="2"/>
          </p:nvPr>
        </p:nvSpPr>
        <p:spPr>
          <a:xfrm>
            <a:off x="4" y="8830665"/>
            <a:ext cx="3038145" cy="464205"/>
          </a:xfrm>
          <a:prstGeom prst="rect">
            <a:avLst/>
          </a:prstGeom>
        </p:spPr>
        <p:txBody>
          <a:bodyPr vert="horz" lIns="87295" tIns="43648" rIns="87295" bIns="43648" rtlCol="0" anchor="b"/>
          <a:lstStyle>
            <a:lvl1pPr algn="l">
              <a:defRPr sz="1100"/>
            </a:lvl1pPr>
          </a:lstStyle>
          <a:p>
            <a:endParaRPr lang="en-US"/>
          </a:p>
        </p:txBody>
      </p:sp>
      <p:sp>
        <p:nvSpPr>
          <p:cNvPr id="5" name="Slide Number Placeholder 4"/>
          <p:cNvSpPr>
            <a:spLocks noGrp="1"/>
          </p:cNvSpPr>
          <p:nvPr>
            <p:ph type="sldNum" sz="quarter" idx="3"/>
          </p:nvPr>
        </p:nvSpPr>
        <p:spPr>
          <a:xfrm>
            <a:off x="3970737" y="8830665"/>
            <a:ext cx="3038145" cy="464205"/>
          </a:xfrm>
          <a:prstGeom prst="rect">
            <a:avLst/>
          </a:prstGeom>
        </p:spPr>
        <p:txBody>
          <a:bodyPr vert="horz" lIns="87295" tIns="43648" rIns="87295" bIns="43648" rtlCol="0" anchor="b"/>
          <a:lstStyle>
            <a:lvl1pPr algn="r">
              <a:defRPr sz="1100"/>
            </a:lvl1pPr>
          </a:lstStyle>
          <a:p>
            <a:fld id="{9CF468F9-B590-4A48-AB28-A4E15000A063}" type="slidenum">
              <a:rPr lang="en-US" smtClean="0"/>
              <a:t>‹#›</a:t>
            </a:fld>
            <a:endParaRPr lang="en-US"/>
          </a:p>
        </p:txBody>
      </p:sp>
    </p:spTree>
    <p:extLst>
      <p:ext uri="{BB962C8B-B14F-4D97-AF65-F5344CB8AC3E}">
        <p14:creationId xmlns:p14="http://schemas.microsoft.com/office/powerpoint/2010/main" val="2257825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0"/>
            <a:ext cx="3037840" cy="464820"/>
          </a:xfrm>
          <a:prstGeom prst="rect">
            <a:avLst/>
          </a:prstGeom>
        </p:spPr>
        <p:txBody>
          <a:bodyPr vert="horz" lIns="92239" tIns="46120" rIns="92239" bIns="46120" rtlCol="0"/>
          <a:lstStyle>
            <a:lvl1pPr algn="l">
              <a:defRPr sz="1200"/>
            </a:lvl1pPr>
          </a:lstStyle>
          <a:p>
            <a:endParaRPr lang="en-US"/>
          </a:p>
        </p:txBody>
      </p:sp>
      <p:sp>
        <p:nvSpPr>
          <p:cNvPr id="3" name="Date Placeholder 2"/>
          <p:cNvSpPr>
            <a:spLocks noGrp="1"/>
          </p:cNvSpPr>
          <p:nvPr>
            <p:ph type="dt" idx="1"/>
          </p:nvPr>
        </p:nvSpPr>
        <p:spPr>
          <a:xfrm>
            <a:off x="3970948" y="0"/>
            <a:ext cx="3037840" cy="464820"/>
          </a:xfrm>
          <a:prstGeom prst="rect">
            <a:avLst/>
          </a:prstGeom>
        </p:spPr>
        <p:txBody>
          <a:bodyPr vert="horz" lIns="92239" tIns="46120" rIns="92239" bIns="46120" rtlCol="0"/>
          <a:lstStyle>
            <a:lvl1pPr algn="r">
              <a:defRPr sz="1200"/>
            </a:lvl1pPr>
          </a:lstStyle>
          <a:p>
            <a:fld id="{48F0DAF6-CF37-451C-810A-BB3C4697109E}" type="datetimeFigureOut">
              <a:rPr lang="en-US" smtClean="0"/>
              <a:t>9/23/2022</a:t>
            </a:fld>
            <a:endParaRPr lang="en-US"/>
          </a:p>
        </p:txBody>
      </p:sp>
      <p:sp>
        <p:nvSpPr>
          <p:cNvPr id="4" name="Slide Image Placeholder 3"/>
          <p:cNvSpPr>
            <a:spLocks noGrp="1" noRot="1" noChangeAspect="1"/>
          </p:cNvSpPr>
          <p:nvPr>
            <p:ph type="sldImg" idx="2"/>
          </p:nvPr>
        </p:nvSpPr>
        <p:spPr>
          <a:xfrm>
            <a:off x="407988" y="696913"/>
            <a:ext cx="6196012" cy="3486150"/>
          </a:xfrm>
          <a:prstGeom prst="rect">
            <a:avLst/>
          </a:prstGeom>
          <a:noFill/>
          <a:ln w="12700">
            <a:solidFill>
              <a:prstClr val="black"/>
            </a:solidFill>
          </a:ln>
        </p:spPr>
        <p:txBody>
          <a:bodyPr vert="horz" lIns="92239" tIns="46120" rIns="92239" bIns="46120"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2239" tIns="46120" rIns="92239" bIns="461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0" y="8829967"/>
            <a:ext cx="3037840" cy="464820"/>
          </a:xfrm>
          <a:prstGeom prst="rect">
            <a:avLst/>
          </a:prstGeom>
        </p:spPr>
        <p:txBody>
          <a:bodyPr vert="horz" lIns="92239" tIns="46120" rIns="92239" bIns="46120" rtlCol="0" anchor="b"/>
          <a:lstStyle>
            <a:lvl1pPr algn="l">
              <a:defRPr sz="1200"/>
            </a:lvl1pPr>
          </a:lstStyle>
          <a:p>
            <a:endParaRPr lang="en-US"/>
          </a:p>
        </p:txBody>
      </p:sp>
      <p:sp>
        <p:nvSpPr>
          <p:cNvPr id="7" name="Slide Number Placeholder 6"/>
          <p:cNvSpPr>
            <a:spLocks noGrp="1"/>
          </p:cNvSpPr>
          <p:nvPr>
            <p:ph type="sldNum" sz="quarter" idx="5"/>
          </p:nvPr>
        </p:nvSpPr>
        <p:spPr>
          <a:xfrm>
            <a:off x="3970948" y="8829967"/>
            <a:ext cx="3037840" cy="464820"/>
          </a:xfrm>
          <a:prstGeom prst="rect">
            <a:avLst/>
          </a:prstGeom>
        </p:spPr>
        <p:txBody>
          <a:bodyPr vert="horz" lIns="92239" tIns="46120" rIns="92239" bIns="46120" rtlCol="0" anchor="b"/>
          <a:lstStyle>
            <a:lvl1pPr algn="r">
              <a:defRPr sz="1200"/>
            </a:lvl1pPr>
          </a:lstStyle>
          <a:p>
            <a:fld id="{B120F7AF-80C3-4C19-8626-2D5B096D9A80}" type="slidenum">
              <a:rPr lang="en-US" smtClean="0"/>
              <a:t>‹#›</a:t>
            </a:fld>
            <a:endParaRPr lang="en-US"/>
          </a:p>
        </p:txBody>
      </p:sp>
    </p:spTree>
    <p:extLst>
      <p:ext uri="{BB962C8B-B14F-4D97-AF65-F5344CB8AC3E}">
        <p14:creationId xmlns:p14="http://schemas.microsoft.com/office/powerpoint/2010/main" val="367229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dpc@delta.ca.gov"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20F7AF-80C3-4C19-8626-2D5B096D9A80}" type="slidenum">
              <a:rPr lang="en-US" smtClean="0"/>
              <a:t>1</a:t>
            </a:fld>
            <a:endParaRPr lang="en-US"/>
          </a:p>
        </p:txBody>
      </p:sp>
    </p:spTree>
    <p:extLst>
      <p:ext uri="{BB962C8B-B14F-4D97-AF65-F5344CB8AC3E}">
        <p14:creationId xmlns:p14="http://schemas.microsoft.com/office/powerpoint/2010/main" val="731729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20F7AF-80C3-4C19-8626-2D5B096D9A80}" type="slidenum">
              <a:rPr lang="en-US" smtClean="0"/>
              <a:t>10</a:t>
            </a:fld>
            <a:endParaRPr lang="en-US"/>
          </a:p>
        </p:txBody>
      </p:sp>
    </p:spTree>
    <p:extLst>
      <p:ext uri="{BB962C8B-B14F-4D97-AF65-F5344CB8AC3E}">
        <p14:creationId xmlns:p14="http://schemas.microsoft.com/office/powerpoint/2010/main" val="238374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20F7AF-80C3-4C19-8626-2D5B096D9A80}" type="slidenum">
              <a:rPr lang="en-US" smtClean="0"/>
              <a:t>11</a:t>
            </a:fld>
            <a:endParaRPr lang="en-US"/>
          </a:p>
        </p:txBody>
      </p:sp>
    </p:spTree>
    <p:extLst>
      <p:ext uri="{BB962C8B-B14F-4D97-AF65-F5344CB8AC3E}">
        <p14:creationId xmlns:p14="http://schemas.microsoft.com/office/powerpoint/2010/main" val="1957433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DWR resistance to evaluate – ability to address stated needs for Delta tunnel (seismic threat, water quality threat from SLR – brackish water desal like Antioch used and elsewhere around state?) </a:t>
            </a:r>
          </a:p>
          <a:p>
            <a:endParaRPr lang="en-US" dirty="0"/>
          </a:p>
          <a:p>
            <a:r>
              <a:rPr lang="en-US" dirty="0"/>
              <a:t>DWR has emphasized the need to avoid loss of delivery capability due to seismic impacts, but this ignores that (1) a levee repair can be accomplished quickly and (2)  southern California water agencies have 6 months or more of supply in storage that they can rely on in the event of supply disruption.  </a:t>
            </a:r>
          </a:p>
          <a:p>
            <a:endParaRPr lang="en-US" dirty="0"/>
          </a:p>
          <a:p>
            <a:r>
              <a:rPr lang="en-US" dirty="0"/>
              <a:t>It is </a:t>
            </a:r>
            <a:r>
              <a:rPr lang="en-US" i="1" dirty="0"/>
              <a:t>not</a:t>
            </a:r>
            <a:r>
              <a:rPr lang="en-US" dirty="0"/>
              <a:t> the case that if a levee were to fail, Southern California would immediately lose access to all its water supply, as some key state officials have misleadingly suggested.  </a:t>
            </a:r>
          </a:p>
          <a:p>
            <a:endParaRPr lang="en-US" u="none"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12</a:t>
            </a:fld>
            <a:endParaRPr lang="en-US" altLang="en-US"/>
          </a:p>
        </p:txBody>
      </p:sp>
    </p:spTree>
    <p:extLst>
      <p:ext uri="{BB962C8B-B14F-4D97-AF65-F5344CB8AC3E}">
        <p14:creationId xmlns:p14="http://schemas.microsoft.com/office/powerpoint/2010/main" val="2211741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13</a:t>
            </a:fld>
            <a:endParaRPr lang="en-US" altLang="en-US"/>
          </a:p>
        </p:txBody>
      </p:sp>
    </p:spTree>
    <p:extLst>
      <p:ext uri="{BB962C8B-B14F-4D97-AF65-F5344CB8AC3E}">
        <p14:creationId xmlns:p14="http://schemas.microsoft.com/office/powerpoint/2010/main" val="4219355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100" dirty="0">
                <a:solidFill>
                  <a:srgbClr val="000000"/>
                </a:solidFill>
                <a:latin typeface="Arial" panose="020B0604020202020204" pitchFamily="34" charset="0"/>
                <a:ea typeface="Calibri" panose="020F0502020204030204" pitchFamily="34" charset="0"/>
              </a:rPr>
              <a:t>Another opportunity to protect the Delta from damage by DWR’s tunnel is provided by the National Historic Preservation Act’s Section 106. This federal law requires the federal agency approving a project – in the case of DWR’s tunnel, that’s the Corps of Engineers – to consider ways to avoid or reduce damage to historic resources. The four Delta counties most directly affected by tunnel construction, should it be approved, have joined together with the Delta Protection Commission and some of the Indian tribes interested in the Delta to become what’s called “additional consulting parties” as the Corps considers ways to protect historic resources. This isn’t a process that can stop  the tunnel, but if the tunnel is approved it will allow us to argue to for the best possible protection of the Delta landscape from a wide variety of impacts – not just damage to historic buildings and communities, but also scenic routes, historic farms, and other features, and to address a variety of tunnel construction’s damaging effects, including aesthetic impacts, noise, vibration, tunnel muck disposal, night lighting, traffic congestion, and other effects. The Delta Protection Commission is distributing a periodic newsletter to keep those who are interested informed about this effort, so if you are concerned about protecting the Delta’s historic properties you should get in touch with them at </a:t>
            </a:r>
            <a:r>
              <a:rPr lang="en-US" sz="1100" u="sng" dirty="0">
                <a:solidFill>
                  <a:srgbClr val="02374E"/>
                </a:solidFill>
                <a:latin typeface="Arial" panose="020B0604020202020204" pitchFamily="34" charset="0"/>
                <a:ea typeface="Calibri" panose="020F0502020204030204" pitchFamily="34" charset="0"/>
                <a:hlinkClick r:id="rId3"/>
              </a:rPr>
              <a:t>dpc@delta.ca.gov</a:t>
            </a:r>
            <a:endParaRPr lang="en-US" sz="11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14</a:t>
            </a:fld>
            <a:endParaRPr lang="en-US" altLang="en-US"/>
          </a:p>
        </p:txBody>
      </p:sp>
    </p:spTree>
    <p:extLst>
      <p:ext uri="{BB962C8B-B14F-4D97-AF65-F5344CB8AC3E}">
        <p14:creationId xmlns:p14="http://schemas.microsoft.com/office/powerpoint/2010/main" val="997699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20F7AF-80C3-4C19-8626-2D5B096D9A80}" type="slidenum">
              <a:rPr lang="en-US" smtClean="0"/>
              <a:t>15</a:t>
            </a:fld>
            <a:endParaRPr lang="en-US"/>
          </a:p>
        </p:txBody>
      </p:sp>
    </p:spTree>
    <p:extLst>
      <p:ext uri="{BB962C8B-B14F-4D97-AF65-F5344CB8AC3E}">
        <p14:creationId xmlns:p14="http://schemas.microsoft.com/office/powerpoint/2010/main" val="3246478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20F7AF-80C3-4C19-8626-2D5B096D9A80}" type="slidenum">
              <a:rPr lang="en-US" smtClean="0"/>
              <a:t>16</a:t>
            </a:fld>
            <a:endParaRPr lang="en-US"/>
          </a:p>
        </p:txBody>
      </p:sp>
    </p:spTree>
    <p:extLst>
      <p:ext uri="{BB962C8B-B14F-4D97-AF65-F5344CB8AC3E}">
        <p14:creationId xmlns:p14="http://schemas.microsoft.com/office/powerpoint/2010/main" val="440633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20F7AF-80C3-4C19-8626-2D5B096D9A80}" type="slidenum">
              <a:rPr lang="en-US" smtClean="0"/>
              <a:t>17</a:t>
            </a:fld>
            <a:endParaRPr lang="en-US"/>
          </a:p>
        </p:txBody>
      </p:sp>
    </p:spTree>
    <p:extLst>
      <p:ext uri="{BB962C8B-B14F-4D97-AF65-F5344CB8AC3E}">
        <p14:creationId xmlns:p14="http://schemas.microsoft.com/office/powerpoint/2010/main" val="2570860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California climate – most perception in the mts &amp; northern portion of the state, whereas most population central/southern areas. Water projects developed to encourage economic development were built to move water to fuel growth.</a:t>
            </a:r>
          </a:p>
          <a:p>
            <a:r>
              <a:rPr lang="en-US" dirty="0"/>
              <a:t> </a:t>
            </a:r>
          </a:p>
          <a:p>
            <a:r>
              <a:rPr lang="en-US" dirty="0"/>
              <a:t>The SWP is the largest State-built conveyance project in the US. On average the state delivers ~2MAFY to agricultural and municipal users through various water supply contracts mostly in central and southern California. </a:t>
            </a:r>
          </a:p>
          <a:p>
            <a:endParaRPr lang="en-US" dirty="0"/>
          </a:p>
          <a:p>
            <a:r>
              <a:rPr lang="en-US" dirty="0"/>
              <a:t>A companion Federal water project, Central Valley Project delivers ~1.76 MAFY to central valley farms &amp; urban centers in the SF area. </a:t>
            </a:r>
          </a:p>
          <a:p>
            <a:endParaRPr lang="en-US" dirty="0"/>
          </a:p>
          <a:p>
            <a:r>
              <a:rPr lang="en-US" dirty="0"/>
              <a:t>However these larger fed &amp; state water infrastructure projects developed around 19</a:t>
            </a:r>
            <a:r>
              <a:rPr lang="en-US" baseline="30000" dirty="0"/>
              <a:t>th</a:t>
            </a:r>
            <a:r>
              <a:rPr lang="en-US" dirty="0"/>
              <a:t> century laws using 20</a:t>
            </a:r>
            <a:r>
              <a:rPr lang="en-US" baseline="30000" dirty="0"/>
              <a:t>th</a:t>
            </a:r>
            <a:r>
              <a:rPr lang="en-US" dirty="0"/>
              <a:t> century infrastructure,  are encountering critical challenges associated with environmental constraints, climate changes and over extension of demands on the </a:t>
            </a:r>
            <a:r>
              <a:rPr lang="en-US" dirty="0" err="1"/>
              <a:t>infrastrucutrewhich</a:t>
            </a:r>
            <a:r>
              <a:rPr lang="en-US" dirty="0"/>
              <a:t> are making theses systems less reliable. </a:t>
            </a:r>
          </a:p>
          <a:p>
            <a:endParaRPr lang="en-US" dirty="0"/>
          </a:p>
        </p:txBody>
      </p:sp>
      <p:sp>
        <p:nvSpPr>
          <p:cNvPr id="4" name="Slide Number Placeholder 3"/>
          <p:cNvSpPr>
            <a:spLocks noGrp="1"/>
          </p:cNvSpPr>
          <p:nvPr>
            <p:ph type="sldNum" sz="quarter" idx="5"/>
          </p:nvPr>
        </p:nvSpPr>
        <p:spPr/>
        <p:txBody>
          <a:bodyPr/>
          <a:lstStyle/>
          <a:p>
            <a:fld id="{B120F7AF-80C3-4C19-8626-2D5B096D9A80}" type="slidenum">
              <a:rPr lang="en-US" smtClean="0"/>
              <a:t>2</a:t>
            </a:fld>
            <a:endParaRPr lang="en-US"/>
          </a:p>
        </p:txBody>
      </p:sp>
    </p:spTree>
    <p:extLst>
      <p:ext uri="{BB962C8B-B14F-4D97-AF65-F5344CB8AC3E}">
        <p14:creationId xmlns:p14="http://schemas.microsoft.com/office/powerpoint/2010/main" val="2680315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415791"/>
            <a:ext cx="5608320" cy="4414176"/>
          </a:xfrm>
        </p:spPr>
        <p:txBody>
          <a:bodyPr/>
          <a:lstStyle/>
          <a:p>
            <a:r>
              <a:rPr lang="en-US" dirty="0"/>
              <a:t>What is the Delta Tunnel?</a:t>
            </a:r>
          </a:p>
          <a:p>
            <a:r>
              <a:rPr lang="en-US" dirty="0"/>
              <a:t>Latest version of a massive state water infrastructure project – isolated conveyance (Tunnel)</a:t>
            </a:r>
          </a:p>
          <a:p>
            <a:r>
              <a:rPr lang="en-US" dirty="0"/>
              <a:t>Why is it important? </a:t>
            </a:r>
          </a:p>
          <a:p>
            <a:r>
              <a:rPr lang="en-US" dirty="0"/>
              <a:t>The project takes water that freshens the Delta and maintains the water quality and healthy ecosystem and diverts the fresh water under the delta (through the Tunnel) directly to export pumps in the southern part of the Delta, near Tracy. This water is then exported to users in central and southern California to the determent of the Delta. </a:t>
            </a:r>
          </a:p>
          <a:p>
            <a:r>
              <a:rPr lang="en-US" dirty="0"/>
              <a:t>This concept is not new but has been under different programs and projects for decades. A list of the various iterations is summarized here. </a:t>
            </a:r>
          </a:p>
          <a:p>
            <a:r>
              <a:rPr lang="en-US" dirty="0"/>
              <a:t>The most current version – Delta Conveyance Project, proposed construction and operation of a single underground tunnel that would divert millions of AF of freshwater that would otherwise flow naturally through the Bay-Delta. </a:t>
            </a:r>
          </a:p>
          <a:p>
            <a:r>
              <a:rPr lang="en-US" dirty="0"/>
              <a:t>According to project proponents, the goal of the project is to provide operational flexibility for water deliveries for its customers south of the Delta. </a:t>
            </a:r>
          </a:p>
          <a:p>
            <a:r>
              <a:rPr lang="en-US" dirty="0"/>
              <a:t>These massive changes ignore the impacts to the delta itself. </a:t>
            </a:r>
          </a:p>
          <a:p>
            <a:endParaRPr lang="en-US" dirty="0"/>
          </a:p>
          <a:p>
            <a:r>
              <a:rPr lang="en-US" dirty="0"/>
              <a:t>This diversion reduces freshwater outflows needed to maintain salinity from further migrating upstream.  </a:t>
            </a:r>
          </a:p>
          <a:p>
            <a:endParaRPr lang="en-US" dirty="0"/>
          </a:p>
          <a:p>
            <a:r>
              <a:rPr lang="en-US" dirty="0"/>
              <a:t>This directly impacts the intakes used by Ag and the Solano County cities (Vacaville, Fairfield, Vallejo, Benicia and Travis AFB) that rely on the NBA. This would result in less water available for these users &amp; higher costs to treat Delta water. </a:t>
            </a:r>
          </a:p>
        </p:txBody>
      </p:sp>
      <p:sp>
        <p:nvSpPr>
          <p:cNvPr id="4" name="Slide Number Placeholder 3"/>
          <p:cNvSpPr>
            <a:spLocks noGrp="1"/>
          </p:cNvSpPr>
          <p:nvPr>
            <p:ph type="sldNum" sz="quarter" idx="5"/>
          </p:nvPr>
        </p:nvSpPr>
        <p:spPr/>
        <p:txBody>
          <a:bodyPr/>
          <a:lstStyle/>
          <a:p>
            <a:fld id="{B120F7AF-80C3-4C19-8626-2D5B096D9A80}" type="slidenum">
              <a:rPr lang="en-US" smtClean="0"/>
              <a:t>3</a:t>
            </a:fld>
            <a:endParaRPr lang="en-US"/>
          </a:p>
        </p:txBody>
      </p:sp>
    </p:spTree>
    <p:extLst>
      <p:ext uri="{BB962C8B-B14F-4D97-AF65-F5344CB8AC3E}">
        <p14:creationId xmlns:p14="http://schemas.microsoft.com/office/powerpoint/2010/main" val="2716848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the various Project proposals</a:t>
            </a:r>
          </a:p>
          <a:p>
            <a:r>
              <a:rPr lang="en-US" dirty="0"/>
              <a:t>Peripheral Canal – opposed by voters</a:t>
            </a:r>
          </a:p>
          <a:p>
            <a:r>
              <a:rPr lang="en-US" dirty="0"/>
              <a:t>Bay Delta Conservation Plan  then revised into the California Water Fix</a:t>
            </a:r>
          </a:p>
          <a:p>
            <a:r>
              <a:rPr lang="en-US" dirty="0"/>
              <a:t>Latest – Delta Conveyance</a:t>
            </a:r>
          </a:p>
          <a:p>
            <a:r>
              <a:rPr lang="en-US" dirty="0"/>
              <a:t>All are similar – isolated conveyances that take fresher water in the northern delta &amp; diverts directly to the pumping plants in southern delta</a:t>
            </a:r>
          </a:p>
          <a:p>
            <a:r>
              <a:rPr lang="en-US" dirty="0"/>
              <a:t>Bypassing the heart of the delta</a:t>
            </a:r>
          </a:p>
        </p:txBody>
      </p:sp>
      <p:sp>
        <p:nvSpPr>
          <p:cNvPr id="4" name="Slide Number Placeholder 3"/>
          <p:cNvSpPr>
            <a:spLocks noGrp="1"/>
          </p:cNvSpPr>
          <p:nvPr>
            <p:ph type="sldNum" sz="quarter" idx="5"/>
          </p:nvPr>
        </p:nvSpPr>
        <p:spPr/>
        <p:txBody>
          <a:bodyPr/>
          <a:lstStyle/>
          <a:p>
            <a:fld id="{B120F7AF-80C3-4C19-8626-2D5B096D9A80}" type="slidenum">
              <a:rPr lang="en-US" smtClean="0"/>
              <a:t>4</a:t>
            </a:fld>
            <a:endParaRPr lang="en-US"/>
          </a:p>
        </p:txBody>
      </p:sp>
    </p:spTree>
    <p:extLst>
      <p:ext uri="{BB962C8B-B14F-4D97-AF65-F5344CB8AC3E}">
        <p14:creationId xmlns:p14="http://schemas.microsoft.com/office/powerpoint/2010/main" val="1462232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Tunnel alternative routes for the project being considered by the State. </a:t>
            </a:r>
          </a:p>
          <a:p>
            <a:r>
              <a:rPr lang="en-US" dirty="0"/>
              <a:t>Project includes 2 intakes in northern Delta (Hood/Courtland), approx. ¼ mile long for each intake and approx. 2 miles apart. </a:t>
            </a:r>
          </a:p>
          <a:p>
            <a:r>
              <a:rPr lang="en-US" dirty="0"/>
              <a:t>The intakes include fish screens and designed to minimize fish impacts. </a:t>
            </a:r>
          </a:p>
          <a:p>
            <a:r>
              <a:rPr lang="en-US" dirty="0"/>
              <a:t>The intakes divert water into a single 39-foot outside diameter tunnel, drilled 150-190 feet below the delta extending over 45 miles from the northern part of the Delta to the southern pumping facilities. </a:t>
            </a:r>
          </a:p>
          <a:p>
            <a:r>
              <a:rPr lang="en-US" dirty="0"/>
              <a:t>Even with the proposed northern intakes, the southern intake facilities with their massive pumps will continue to operate as a “dual system”. As DWR has no plans to modernize the aging Clifton Court facilities. As such, this proposed system doesn’t effectively mitigate for fish loss in the southern delta. </a:t>
            </a:r>
          </a:p>
          <a:p>
            <a:endParaRPr lang="en-US" dirty="0"/>
          </a:p>
          <a:p>
            <a:r>
              <a:rPr lang="en-US" dirty="0"/>
              <a:t>– multiple surface accesses along each alignment, </a:t>
            </a:r>
          </a:p>
          <a:p>
            <a:r>
              <a:rPr lang="en-US" dirty="0"/>
              <a:t> - staging &amp; material stockpiling areas each taking 150 acres or more.</a:t>
            </a:r>
          </a:p>
          <a:p>
            <a:r>
              <a:rPr lang="en-US" dirty="0"/>
              <a:t>Concrete batch plants, fuel station power stations and other facilities along the routes; of which (each comprising 100+ acres of farmlands). </a:t>
            </a:r>
          </a:p>
          <a:p>
            <a:endParaRPr lang="en-US" dirty="0"/>
          </a:p>
          <a:p>
            <a:r>
              <a:rPr lang="en-US" dirty="0"/>
              <a:t>Tunnel – two potential alignments with the Eastern/Bethany (alt 5) as DWR’s preferred route.  </a:t>
            </a:r>
          </a:p>
          <a:p>
            <a:r>
              <a:rPr lang="en-US" dirty="0"/>
              <a:t>- Multiple launch/retrieval shafts requiring 400 acres each for equipment/storage/staging.</a:t>
            </a:r>
          </a:p>
          <a:p>
            <a:endParaRPr lang="en-US" dirty="0"/>
          </a:p>
          <a:p>
            <a:r>
              <a:rPr lang="en-US" dirty="0"/>
              <a:t>Many levee roads will be impacted; especially eastbound toward Stockton and I-5. </a:t>
            </a:r>
          </a:p>
          <a:p>
            <a:r>
              <a:rPr lang="en-US" dirty="0"/>
              <a:t> - detours along local roads &amp; I-12 through Solano to avoid construction work</a:t>
            </a:r>
          </a:p>
          <a:p>
            <a:endParaRPr lang="en-US" dirty="0"/>
          </a:p>
          <a:p>
            <a:r>
              <a:rPr lang="en-US" dirty="0"/>
              <a:t>This project impact the delta directly without any benefits for local water supplies and the project costs over 16B and will take 13 years to construct with disruptions across 6 counties.</a:t>
            </a:r>
          </a:p>
          <a:p>
            <a:r>
              <a:rPr lang="en-US" dirty="0"/>
              <a:t> </a:t>
            </a:r>
          </a:p>
        </p:txBody>
      </p:sp>
      <p:sp>
        <p:nvSpPr>
          <p:cNvPr id="4" name="Slide Number Placeholder 3"/>
          <p:cNvSpPr>
            <a:spLocks noGrp="1"/>
          </p:cNvSpPr>
          <p:nvPr>
            <p:ph type="sldNum" sz="quarter" idx="5"/>
          </p:nvPr>
        </p:nvSpPr>
        <p:spPr/>
        <p:txBody>
          <a:bodyPr/>
          <a:lstStyle/>
          <a:p>
            <a:fld id="{B120F7AF-80C3-4C19-8626-2D5B096D9A80}" type="slidenum">
              <a:rPr lang="en-US" smtClean="0"/>
              <a:t>5</a:t>
            </a:fld>
            <a:endParaRPr lang="en-US"/>
          </a:p>
        </p:txBody>
      </p:sp>
    </p:spTree>
    <p:extLst>
      <p:ext uri="{BB962C8B-B14F-4D97-AF65-F5344CB8AC3E}">
        <p14:creationId xmlns:p14="http://schemas.microsoft.com/office/powerpoint/2010/main" val="171684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j-lt"/>
              </a:rPr>
              <a:t>To construct the tunnel, the state proposes to use Tunnel Boring Machines. </a:t>
            </a:r>
          </a:p>
          <a:p>
            <a:r>
              <a:rPr lang="en-US" sz="1400" dirty="0">
                <a:latin typeface="+mj-lt"/>
              </a:rPr>
              <a:t>This slide shows the scale of such machine. </a:t>
            </a:r>
          </a:p>
          <a:p>
            <a:r>
              <a:rPr lang="en-US" sz="1400" dirty="0">
                <a:latin typeface="+mj-lt"/>
              </a:rPr>
              <a:t>Where you can see the person next to the large 39-foot diameter cutting head of the machine. For scale, its diameter is about the length of a school bus. </a:t>
            </a:r>
          </a:p>
          <a:p>
            <a:r>
              <a:rPr lang="en-US" sz="1400" dirty="0">
                <a:latin typeface="+mj-lt"/>
              </a:rPr>
              <a:t>Image this drilling 150 feet under the delta for 14 years. </a:t>
            </a:r>
          </a:p>
          <a:p>
            <a:r>
              <a:rPr lang="en-US" sz="1400" dirty="0">
                <a:latin typeface="+mj-lt"/>
              </a:rPr>
              <a:t>There could be up to 6 of the machines operating at the same time 24 </a:t>
            </a:r>
            <a:r>
              <a:rPr lang="en-US" sz="1400" dirty="0" err="1">
                <a:latin typeface="+mj-lt"/>
              </a:rPr>
              <a:t>hrs</a:t>
            </a:r>
            <a:r>
              <a:rPr lang="en-US" sz="1400" dirty="0">
                <a:latin typeface="+mj-lt"/>
              </a:rPr>
              <a:t> / day 365 days/year / 13 years. </a:t>
            </a:r>
          </a:p>
          <a:p>
            <a:endParaRPr lang="en-US" sz="14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j-lt"/>
                <a:ea typeface="Calibri" panose="020F0502020204030204" pitchFamily="34" charset="0"/>
                <a:cs typeface="Times New Roman" panose="02020603050405020304" pitchFamily="18" charset="0"/>
              </a:rPr>
              <a:t>The machine (20,000 hp) may take 6 months to drill each mile – (~40 feet /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j-lt"/>
                <a:ea typeface="Calibri" panose="020F0502020204030204" pitchFamily="34" charset="0"/>
                <a:cs typeface="Times New Roman" panose="02020603050405020304" pitchFamily="18" charset="0"/>
              </a:rPr>
              <a:t>Multiple (up to 6) machines operating at the same time – concerns: vibrations &amp; potential impacts to existing levees &amp; older communities, impacting natural gas lines &amp; wells (abandoned) that are prevalent in the Delta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20F7AF-80C3-4C19-8626-2D5B096D9A80}" type="slidenum">
              <a:rPr lang="en-US" smtClean="0"/>
              <a:t>6</a:t>
            </a:fld>
            <a:endParaRPr lang="en-US"/>
          </a:p>
        </p:txBody>
      </p:sp>
    </p:spTree>
    <p:extLst>
      <p:ext uri="{BB962C8B-B14F-4D97-AF65-F5344CB8AC3E}">
        <p14:creationId xmlns:p14="http://schemas.microsoft.com/office/powerpoint/2010/main" val="427034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hear folks talk about California’s water system is an engineering marvel, this is what they mean.</a:t>
            </a:r>
          </a:p>
          <a:p>
            <a:endParaRPr lang="en-US" dirty="0"/>
          </a:p>
          <a:p>
            <a:r>
              <a:rPr lang="en-US" dirty="0"/>
              <a:t>The Delta drains a watershed that totals 40% of California’s water. Federal, State and local reservoirs store some of that water for flood protection, water supply and environmental uses.</a:t>
            </a:r>
          </a:p>
          <a:p>
            <a:r>
              <a:rPr lang="en-US" dirty="0"/>
              <a:t>In wet years – what is called “unimpaired” flow from the Delta to the Bay could exceed 50 MAF. In very dry years, it could be &lt;10 MAF. </a:t>
            </a:r>
          </a:p>
          <a:p>
            <a:r>
              <a:rPr lang="en-US" dirty="0"/>
              <a:t>An AF provides enough water for 2 homes for a year. </a:t>
            </a:r>
          </a:p>
          <a:p>
            <a:r>
              <a:rPr lang="en-US" dirty="0"/>
              <a:t>Pumps that operate ~5,000 CFS for one year can move 3.6 MAF in a year.</a:t>
            </a:r>
          </a:p>
          <a:p>
            <a:r>
              <a:rPr lang="en-US" dirty="0"/>
              <a:t> </a:t>
            </a:r>
          </a:p>
          <a:p>
            <a:r>
              <a:rPr lang="en-US" dirty="0"/>
              <a:t>Enough freshwater must flow through the Delta throughout dry months to repel saltwater that pushes inland from the ocean and SF Bay. And reservoirs are used, in part, to help control salinity from reaching the Delta.</a:t>
            </a:r>
          </a:p>
          <a:p>
            <a:endParaRPr lang="en-US" dirty="0"/>
          </a:p>
          <a:p>
            <a:r>
              <a:rPr lang="en-US" dirty="0"/>
              <a:t>During drought conditions there is not enough water in upstream reservoirs to push the salt water back, it can contaminate the channels that supply water to the CVP and SWP (aka south of Delta Exports). The proposed project reduces the outflow that will keep saltwater from migrating up the Delta.  </a:t>
            </a:r>
          </a:p>
          <a:p>
            <a:r>
              <a:rPr lang="en-US" dirty="0"/>
              <a:t>With SLR, more outflows will be necessary to keep the saltwater at bay. </a:t>
            </a:r>
          </a:p>
          <a:p>
            <a:r>
              <a:rPr lang="en-US" dirty="0"/>
              <a:t>The DEIR doesn’t address impacts of reduced outflow due to increased Delta exports and their impacts to Suisun Marsh and the SF estuary system.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7</a:t>
            </a:fld>
            <a:endParaRPr lang="en-US" altLang="en-US"/>
          </a:p>
        </p:txBody>
      </p:sp>
    </p:spTree>
    <p:extLst>
      <p:ext uri="{BB962C8B-B14F-4D97-AF65-F5344CB8AC3E}">
        <p14:creationId xmlns:p14="http://schemas.microsoft.com/office/powerpoint/2010/main" val="2756176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Delta provides a common resource, including freshwater supply for cities in Solano County and Agriculture. </a:t>
            </a:r>
          </a:p>
          <a:p>
            <a:endParaRPr lang="en-US" dirty="0"/>
          </a:p>
          <a:p>
            <a:r>
              <a:rPr lang="en-US" dirty="0"/>
              <a:t>The actions the state is proposing has an impact on the health of the Delta, the quantity and quality of the water available to those that rely on the delta. </a:t>
            </a:r>
          </a:p>
          <a:p>
            <a:r>
              <a:rPr lang="en-US" dirty="0"/>
              <a:t>The state has an obligation to restore, maintain and protect the Delta including water supplies, water quality, levees and the estuary.</a:t>
            </a:r>
          </a:p>
          <a:p>
            <a:pPr defTabSz="948507">
              <a:defRPr/>
            </a:pPr>
            <a:endParaRPr lang="en-US" altLang="en-US" dirty="0"/>
          </a:p>
          <a:p>
            <a:pPr defTabSz="948507">
              <a:defRPr/>
            </a:pPr>
            <a:r>
              <a:rPr lang="en-US" altLang="en-US" dirty="0"/>
              <a:t>Delta exports disproportionately impact the environment, fish and wildlife and the users of Delta water because reduced freshwater flows impacts how the estuary works – therefore causing more determents such as HAB. </a:t>
            </a:r>
          </a:p>
          <a:p>
            <a:pPr defTabSz="948507">
              <a:defRPr/>
            </a:pPr>
            <a:endParaRPr lang="en-US" altLang="en-US" dirty="0"/>
          </a:p>
          <a:p>
            <a:pPr defTabSz="948507">
              <a:defRPr/>
            </a:pPr>
            <a:r>
              <a:rPr lang="en-US" altLang="en-US" dirty="0"/>
              <a:t>A tunnel attempts to solve water quality and supply problems for southern California and parts of the Central Valley and Bay Area but does nothing to solve water supply problems for those that are in-delta users (such as the NBA) – it makes them worse.  And it provides no incentive to help protect and improve water quality in the Delta. </a:t>
            </a:r>
          </a:p>
          <a:p>
            <a:endParaRPr lang="en-US" dirty="0"/>
          </a:p>
          <a:p>
            <a:endParaRPr lang="en-US" dirty="0"/>
          </a:p>
        </p:txBody>
      </p:sp>
      <p:sp>
        <p:nvSpPr>
          <p:cNvPr id="4" name="Slide Number Placeholder 3"/>
          <p:cNvSpPr>
            <a:spLocks noGrp="1"/>
          </p:cNvSpPr>
          <p:nvPr>
            <p:ph type="sldNum" sz="quarter" idx="5"/>
          </p:nvPr>
        </p:nvSpPr>
        <p:spPr/>
        <p:txBody>
          <a:bodyPr/>
          <a:lstStyle/>
          <a:p>
            <a:fld id="{B120F7AF-80C3-4C19-8626-2D5B096D9A80}" type="slidenum">
              <a:rPr lang="en-US" smtClean="0"/>
              <a:t>8</a:t>
            </a:fld>
            <a:endParaRPr lang="en-US"/>
          </a:p>
        </p:txBody>
      </p:sp>
    </p:spTree>
    <p:extLst>
      <p:ext uri="{BB962C8B-B14F-4D97-AF65-F5344CB8AC3E}">
        <p14:creationId xmlns:p14="http://schemas.microsoft.com/office/powerpoint/2010/main" val="188925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20F7AF-80C3-4C19-8626-2D5B096D9A80}" type="slidenum">
              <a:rPr lang="en-US" smtClean="0"/>
              <a:t>9</a:t>
            </a:fld>
            <a:endParaRPr lang="en-US"/>
          </a:p>
        </p:txBody>
      </p:sp>
    </p:spTree>
    <p:extLst>
      <p:ext uri="{BB962C8B-B14F-4D97-AF65-F5344CB8AC3E}">
        <p14:creationId xmlns:p14="http://schemas.microsoft.com/office/powerpoint/2010/main" val="2881669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Slide Number Placeholder 5"/>
          <p:cNvSpPr txBox="1">
            <a:spLocks/>
          </p:cNvSpPr>
          <p:nvPr userDrawn="1"/>
        </p:nvSpPr>
        <p:spPr>
          <a:xfrm>
            <a:off x="811178" y="6356351"/>
            <a:ext cx="11152221" cy="365125"/>
          </a:xfrm>
          <a:prstGeom prst="rect">
            <a:avLst/>
          </a:prstGeom>
        </p:spPr>
        <p:txBody>
          <a:bodyPr vert="horz" lIns="91440" tIns="45720" rIns="91440" bIns="45720" rtlCol="0" anchor="ctr"/>
          <a:lstStyle>
            <a:lvl1pPr algn="r">
              <a:defRPr sz="1200">
                <a:solidFill>
                  <a:schemeClr val="tx1">
                    <a:tint val="75000"/>
                  </a:schemeClr>
                </a:solidFill>
                <a:latin typeface="Tahoma" pitchFamily="34" charset="0"/>
                <a:cs typeface="Tahoma"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lumMod val="65000"/>
                  <a:lumOff val="35000"/>
                </a:scheme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15992332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033A-8C3C-408B-9722-95FF4D40F0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C6A0B3-6CA5-482B-9AB2-B4003854A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38BF9C-2847-48AD-B063-A8BB8183A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5DBC9-513B-4804-A6CA-1A6AE214651B}"/>
              </a:ext>
            </a:extLst>
          </p:cNvPr>
          <p:cNvSpPr>
            <a:spLocks noGrp="1"/>
          </p:cNvSpPr>
          <p:nvPr>
            <p:ph type="dt" sz="half" idx="10"/>
          </p:nvPr>
        </p:nvSpPr>
        <p:spPr/>
        <p:txBody>
          <a:bodyPr/>
          <a:lstStyle/>
          <a:p>
            <a:fld id="{013FDB41-F4EB-40CA-A775-57B8C1CD23A3}" type="datetimeFigureOut">
              <a:rPr lang="en-US" smtClean="0"/>
              <a:t>9/23/2022</a:t>
            </a:fld>
            <a:endParaRPr lang="en-US"/>
          </a:p>
        </p:txBody>
      </p:sp>
      <p:sp>
        <p:nvSpPr>
          <p:cNvPr id="6" name="Footer Placeholder 5">
            <a:extLst>
              <a:ext uri="{FF2B5EF4-FFF2-40B4-BE49-F238E27FC236}">
                <a16:creationId xmlns:a16="http://schemas.microsoft.com/office/drawing/2014/main" id="{4CC84999-1CDB-4E40-B51E-87F270F96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FEDEC-E7F2-4595-8004-AEB7C0FA8D12}"/>
              </a:ext>
            </a:extLst>
          </p:cNvPr>
          <p:cNvSpPr>
            <a:spLocks noGrp="1"/>
          </p:cNvSpPr>
          <p:nvPr>
            <p:ph type="sldNum" sz="quarter" idx="12"/>
          </p:nvPr>
        </p:nvSpPr>
        <p:spPr/>
        <p:txBody>
          <a:bodyPr/>
          <a:lstStyle/>
          <a:p>
            <a:fld id="{D0A96BB3-1659-4D49-B8F7-FE167020BB0B}" type="slidenum">
              <a:rPr lang="en-US" smtClean="0"/>
              <a:t>‹#›</a:t>
            </a:fld>
            <a:endParaRPr lang="en-US"/>
          </a:p>
        </p:txBody>
      </p:sp>
    </p:spTree>
    <p:extLst>
      <p:ext uri="{BB962C8B-B14F-4D97-AF65-F5344CB8AC3E}">
        <p14:creationId xmlns:p14="http://schemas.microsoft.com/office/powerpoint/2010/main" val="1173412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F1994-BDF5-4DCF-9B33-EF489F73A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43D7BE-E076-4A15-88E8-A29A51516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4058E3-772D-4F34-AED6-9DD384068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FD286-A3AB-4A28-8A25-A56FC8FD95E4}"/>
              </a:ext>
            </a:extLst>
          </p:cNvPr>
          <p:cNvSpPr>
            <a:spLocks noGrp="1"/>
          </p:cNvSpPr>
          <p:nvPr>
            <p:ph type="dt" sz="half" idx="10"/>
          </p:nvPr>
        </p:nvSpPr>
        <p:spPr/>
        <p:txBody>
          <a:bodyPr/>
          <a:lstStyle/>
          <a:p>
            <a:fld id="{013FDB41-F4EB-40CA-A775-57B8C1CD23A3}" type="datetimeFigureOut">
              <a:rPr lang="en-US" smtClean="0"/>
              <a:t>9/23/2022</a:t>
            </a:fld>
            <a:endParaRPr lang="en-US"/>
          </a:p>
        </p:txBody>
      </p:sp>
      <p:sp>
        <p:nvSpPr>
          <p:cNvPr id="6" name="Footer Placeholder 5">
            <a:extLst>
              <a:ext uri="{FF2B5EF4-FFF2-40B4-BE49-F238E27FC236}">
                <a16:creationId xmlns:a16="http://schemas.microsoft.com/office/drawing/2014/main" id="{F3FC5FC5-D55B-4DFA-BAB9-74B06516D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751957-4EC8-4A4F-A6A8-384B4C89245F}"/>
              </a:ext>
            </a:extLst>
          </p:cNvPr>
          <p:cNvSpPr>
            <a:spLocks noGrp="1"/>
          </p:cNvSpPr>
          <p:nvPr>
            <p:ph type="sldNum" sz="quarter" idx="12"/>
          </p:nvPr>
        </p:nvSpPr>
        <p:spPr/>
        <p:txBody>
          <a:bodyPr/>
          <a:lstStyle/>
          <a:p>
            <a:fld id="{D0A96BB3-1659-4D49-B8F7-FE167020BB0B}" type="slidenum">
              <a:rPr lang="en-US" smtClean="0"/>
              <a:t>‹#›</a:t>
            </a:fld>
            <a:endParaRPr lang="en-US"/>
          </a:p>
        </p:txBody>
      </p:sp>
    </p:spTree>
    <p:extLst>
      <p:ext uri="{BB962C8B-B14F-4D97-AF65-F5344CB8AC3E}">
        <p14:creationId xmlns:p14="http://schemas.microsoft.com/office/powerpoint/2010/main" val="3752293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EA23-8A92-448E-97D4-F1B5DBF2EA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A17644-25C3-4176-A27D-80965EF590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1ED447-2DC5-4692-A8FA-E3F116F2424A}"/>
              </a:ext>
            </a:extLst>
          </p:cNvPr>
          <p:cNvSpPr>
            <a:spLocks noGrp="1"/>
          </p:cNvSpPr>
          <p:nvPr>
            <p:ph type="dt" sz="half" idx="10"/>
          </p:nvPr>
        </p:nvSpPr>
        <p:spPr/>
        <p:txBody>
          <a:bodyPr/>
          <a:lstStyle/>
          <a:p>
            <a:fld id="{013FDB41-F4EB-40CA-A775-57B8C1CD23A3}" type="datetimeFigureOut">
              <a:rPr lang="en-US" smtClean="0"/>
              <a:t>9/23/2022</a:t>
            </a:fld>
            <a:endParaRPr lang="en-US"/>
          </a:p>
        </p:txBody>
      </p:sp>
      <p:sp>
        <p:nvSpPr>
          <p:cNvPr id="5" name="Footer Placeholder 4">
            <a:extLst>
              <a:ext uri="{FF2B5EF4-FFF2-40B4-BE49-F238E27FC236}">
                <a16:creationId xmlns:a16="http://schemas.microsoft.com/office/drawing/2014/main" id="{B027E3C1-E1B3-4C0F-88AA-5F41DE9C0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ECBF4-4169-4C5F-80C3-76D82F6CE319}"/>
              </a:ext>
            </a:extLst>
          </p:cNvPr>
          <p:cNvSpPr>
            <a:spLocks noGrp="1"/>
          </p:cNvSpPr>
          <p:nvPr>
            <p:ph type="sldNum" sz="quarter" idx="12"/>
          </p:nvPr>
        </p:nvSpPr>
        <p:spPr/>
        <p:txBody>
          <a:bodyPr/>
          <a:lstStyle/>
          <a:p>
            <a:fld id="{D0A96BB3-1659-4D49-B8F7-FE167020BB0B}" type="slidenum">
              <a:rPr lang="en-US" smtClean="0"/>
              <a:t>‹#›</a:t>
            </a:fld>
            <a:endParaRPr lang="en-US"/>
          </a:p>
        </p:txBody>
      </p:sp>
    </p:spTree>
    <p:extLst>
      <p:ext uri="{BB962C8B-B14F-4D97-AF65-F5344CB8AC3E}">
        <p14:creationId xmlns:p14="http://schemas.microsoft.com/office/powerpoint/2010/main" val="545543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6E49D2-FA1D-49C9-8AF6-4C5366AE8F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228FCB-9132-47C0-A843-73C20664BF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FD7E5-B547-48E1-94E0-EBEA24E3443E}"/>
              </a:ext>
            </a:extLst>
          </p:cNvPr>
          <p:cNvSpPr>
            <a:spLocks noGrp="1"/>
          </p:cNvSpPr>
          <p:nvPr>
            <p:ph type="dt" sz="half" idx="10"/>
          </p:nvPr>
        </p:nvSpPr>
        <p:spPr/>
        <p:txBody>
          <a:bodyPr/>
          <a:lstStyle/>
          <a:p>
            <a:fld id="{013FDB41-F4EB-40CA-A775-57B8C1CD23A3}" type="datetimeFigureOut">
              <a:rPr lang="en-US" smtClean="0"/>
              <a:t>9/23/2022</a:t>
            </a:fld>
            <a:endParaRPr lang="en-US"/>
          </a:p>
        </p:txBody>
      </p:sp>
      <p:sp>
        <p:nvSpPr>
          <p:cNvPr id="5" name="Footer Placeholder 4">
            <a:extLst>
              <a:ext uri="{FF2B5EF4-FFF2-40B4-BE49-F238E27FC236}">
                <a16:creationId xmlns:a16="http://schemas.microsoft.com/office/drawing/2014/main" id="{3076ADD2-C88A-4B10-9959-E466AEBF4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F8D4EF-F929-4DF9-BDF6-1B8FFFB956EB}"/>
              </a:ext>
            </a:extLst>
          </p:cNvPr>
          <p:cNvSpPr>
            <a:spLocks noGrp="1"/>
          </p:cNvSpPr>
          <p:nvPr>
            <p:ph type="sldNum" sz="quarter" idx="12"/>
          </p:nvPr>
        </p:nvSpPr>
        <p:spPr/>
        <p:txBody>
          <a:bodyPr/>
          <a:lstStyle/>
          <a:p>
            <a:fld id="{D0A96BB3-1659-4D49-B8F7-FE167020BB0B}" type="slidenum">
              <a:rPr lang="en-US" smtClean="0"/>
              <a:t>‹#›</a:t>
            </a:fld>
            <a:endParaRPr lang="en-US"/>
          </a:p>
        </p:txBody>
      </p:sp>
    </p:spTree>
    <p:extLst>
      <p:ext uri="{BB962C8B-B14F-4D97-AF65-F5344CB8AC3E}">
        <p14:creationId xmlns:p14="http://schemas.microsoft.com/office/powerpoint/2010/main" val="142123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EDE2D7-13E8-4861-83C9-822F5403E487}"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186-135F-4239-8A31-F38BEC878C9C}" type="slidenum">
              <a:rPr lang="en-US" smtClean="0"/>
              <a:t>‹#›</a:t>
            </a:fld>
            <a:endParaRPr lang="en-US"/>
          </a:p>
        </p:txBody>
      </p:sp>
    </p:spTree>
    <p:extLst>
      <p:ext uri="{BB962C8B-B14F-4D97-AF65-F5344CB8AC3E}">
        <p14:creationId xmlns:p14="http://schemas.microsoft.com/office/powerpoint/2010/main" val="2968801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EDE2D7-13E8-4861-83C9-822F5403E487}"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186-135F-4239-8A31-F38BEC878C9C}" type="slidenum">
              <a:rPr lang="en-US" smtClean="0"/>
              <a:t>‹#›</a:t>
            </a:fld>
            <a:endParaRPr lang="en-US"/>
          </a:p>
        </p:txBody>
      </p:sp>
    </p:spTree>
    <p:extLst>
      <p:ext uri="{BB962C8B-B14F-4D97-AF65-F5344CB8AC3E}">
        <p14:creationId xmlns:p14="http://schemas.microsoft.com/office/powerpoint/2010/main" val="3200162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EDE2D7-13E8-4861-83C9-822F5403E487}"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186-135F-4239-8A31-F38BEC878C9C}" type="slidenum">
              <a:rPr lang="en-US" smtClean="0"/>
              <a:t>‹#›</a:t>
            </a:fld>
            <a:endParaRPr lang="en-US"/>
          </a:p>
        </p:txBody>
      </p:sp>
    </p:spTree>
    <p:extLst>
      <p:ext uri="{BB962C8B-B14F-4D97-AF65-F5344CB8AC3E}">
        <p14:creationId xmlns:p14="http://schemas.microsoft.com/office/powerpoint/2010/main" val="2842259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EDE2D7-13E8-4861-83C9-822F5403E487}"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2B186-135F-4239-8A31-F38BEC878C9C}" type="slidenum">
              <a:rPr lang="en-US" smtClean="0"/>
              <a:t>‹#›</a:t>
            </a:fld>
            <a:endParaRPr lang="en-US"/>
          </a:p>
        </p:txBody>
      </p:sp>
    </p:spTree>
    <p:extLst>
      <p:ext uri="{BB962C8B-B14F-4D97-AF65-F5344CB8AC3E}">
        <p14:creationId xmlns:p14="http://schemas.microsoft.com/office/powerpoint/2010/main" val="4257147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EDE2D7-13E8-4861-83C9-822F5403E487}" type="datetimeFigureOut">
              <a:rPr lang="en-US" smtClean="0"/>
              <a:t>9/23/2022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2B186-135F-4239-8A31-F38BEC878C9C}" type="slidenum">
              <a:rPr lang="en-US" smtClean="0"/>
              <a:t>‹#›</a:t>
            </a:fld>
            <a:endParaRPr lang="en-US"/>
          </a:p>
        </p:txBody>
      </p:sp>
    </p:spTree>
    <p:extLst>
      <p:ext uri="{BB962C8B-B14F-4D97-AF65-F5344CB8AC3E}">
        <p14:creationId xmlns:p14="http://schemas.microsoft.com/office/powerpoint/2010/main" val="3036344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EDE2D7-13E8-4861-83C9-822F5403E487}" type="datetimeFigureOut">
              <a:rPr lang="en-US" smtClean="0"/>
              <a:t>9/23/2022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2B186-135F-4239-8A31-F38BEC878C9C}" type="slidenum">
              <a:rPr lang="en-US" smtClean="0"/>
              <a:t>‹#›</a:t>
            </a:fld>
            <a:endParaRPr lang="en-US"/>
          </a:p>
        </p:txBody>
      </p:sp>
    </p:spTree>
    <p:extLst>
      <p:ext uri="{BB962C8B-B14F-4D97-AF65-F5344CB8AC3E}">
        <p14:creationId xmlns:p14="http://schemas.microsoft.com/office/powerpoint/2010/main" val="2715059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D3C1E1F-53FE-4D5C-879E-218DA0FE6DAF}"/>
              </a:ext>
            </a:extLst>
          </p:cNvPr>
          <p:cNvSpPr txBox="1">
            <a:spLocks/>
          </p:cNvSpPr>
          <p:nvPr userDrawn="1"/>
        </p:nvSpPr>
        <p:spPr>
          <a:xfrm>
            <a:off x="811178" y="6356351"/>
            <a:ext cx="11152221" cy="365125"/>
          </a:xfrm>
          <a:prstGeom prst="rect">
            <a:avLst/>
          </a:prstGeom>
        </p:spPr>
        <p:txBody>
          <a:bodyPr vert="horz" lIns="91440" tIns="45720" rIns="91440" bIns="45720" rtlCol="0" anchor="ctr"/>
          <a:lstStyle>
            <a:lvl1pPr algn="r">
              <a:defRPr sz="1200">
                <a:solidFill>
                  <a:schemeClr val="tx1">
                    <a:tint val="75000"/>
                  </a:schemeClr>
                </a:solidFill>
                <a:latin typeface="Tahoma" pitchFamily="34" charset="0"/>
                <a:cs typeface="Tahoma"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a:ln>
                  <a:noFill/>
                </a:ln>
                <a:solidFill>
                  <a:schemeClr val="tx1">
                    <a:lumMod val="65000"/>
                    <a:lumOff val="35000"/>
                  </a:schemeClr>
                </a:solidFill>
                <a:effectLst/>
                <a:uLnTx/>
                <a:uFillTx/>
                <a:latin typeface="Tahoma" pitchFamily="34" charset="0"/>
                <a:ea typeface="+mn-ea"/>
                <a:cs typeface="Tahoma" pitchFamily="34" charset="0"/>
              </a:rPr>
              <a:t>	Rio Vista Town Hall</a:t>
            </a:r>
            <a:r>
              <a:rPr kumimoji="0" lang="en-US" sz="1200" b="0" i="0" u="none" strike="noStrike" kern="120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      				</a:t>
            </a:r>
          </a:p>
        </p:txBody>
      </p:sp>
      <p:pic>
        <p:nvPicPr>
          <p:cNvPr id="3" name="Picture 2" descr="Solano County Seal#.eps">
            <a:extLst>
              <a:ext uri="{FF2B5EF4-FFF2-40B4-BE49-F238E27FC236}">
                <a16:creationId xmlns:a16="http://schemas.microsoft.com/office/drawing/2014/main" id="{426EE017-52FB-49B0-AE7A-78DC1EF7AAE7}"/>
              </a:ext>
            </a:extLst>
          </p:cNvPr>
          <p:cNvPicPr>
            <a:picLocks noChangeAspect="1"/>
          </p:cNvPicPr>
          <p:nvPr userDrawn="1"/>
        </p:nvPicPr>
        <p:blipFill>
          <a:blip r:embed="rId2" cstate="print"/>
          <a:stretch>
            <a:fillRect/>
          </a:stretch>
        </p:blipFill>
        <p:spPr>
          <a:xfrm>
            <a:off x="228600" y="228600"/>
            <a:ext cx="1468439" cy="1371600"/>
          </a:xfrm>
          <a:prstGeom prst="rect">
            <a:avLst/>
          </a:prstGeom>
        </p:spPr>
      </p:pic>
      <p:sp>
        <p:nvSpPr>
          <p:cNvPr id="4" name="Date Placeholder 3">
            <a:extLst>
              <a:ext uri="{FF2B5EF4-FFF2-40B4-BE49-F238E27FC236}">
                <a16:creationId xmlns:a16="http://schemas.microsoft.com/office/drawing/2014/main" id="{C08682AB-9C7C-4FBC-B3AA-C2605C1BE088}"/>
              </a:ext>
            </a:extLst>
          </p:cNvPr>
          <p:cNvSpPr>
            <a:spLocks noGrp="1"/>
          </p:cNvSpPr>
          <p:nvPr>
            <p:ph type="dt" sz="half" idx="10"/>
          </p:nvPr>
        </p:nvSpPr>
        <p:spPr>
          <a:xfrm>
            <a:off x="838200" y="6356350"/>
            <a:ext cx="2743200" cy="365125"/>
          </a:xfrm>
          <a:prstGeom prst="rect">
            <a:avLst/>
          </a:prstGeom>
        </p:spPr>
        <p:txBody>
          <a:bodyPr/>
          <a:lstStyle>
            <a:lvl1pPr>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September 27, 2022</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EDE2D7-13E8-4861-83C9-822F5403E487}" type="datetimeFigureOut">
              <a:rPr lang="en-US" smtClean="0"/>
              <a:t>9/23/2022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2B186-135F-4239-8A31-F38BEC878C9C}" type="slidenum">
              <a:rPr lang="en-US" smtClean="0"/>
              <a:t>‹#›</a:t>
            </a:fld>
            <a:endParaRPr lang="en-US"/>
          </a:p>
        </p:txBody>
      </p:sp>
    </p:spTree>
    <p:extLst>
      <p:ext uri="{BB962C8B-B14F-4D97-AF65-F5344CB8AC3E}">
        <p14:creationId xmlns:p14="http://schemas.microsoft.com/office/powerpoint/2010/main" val="105229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EDE2D7-13E8-4861-83C9-822F5403E487}"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2B186-135F-4239-8A31-F38BEC878C9C}" type="slidenum">
              <a:rPr lang="en-US" smtClean="0"/>
              <a:t>‹#›</a:t>
            </a:fld>
            <a:endParaRPr lang="en-US"/>
          </a:p>
        </p:txBody>
      </p:sp>
    </p:spTree>
    <p:extLst>
      <p:ext uri="{BB962C8B-B14F-4D97-AF65-F5344CB8AC3E}">
        <p14:creationId xmlns:p14="http://schemas.microsoft.com/office/powerpoint/2010/main" val="1376900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EDE2D7-13E8-4861-83C9-822F5403E487}"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2B186-135F-4239-8A31-F38BEC878C9C}" type="slidenum">
              <a:rPr lang="en-US" smtClean="0"/>
              <a:t>‹#›</a:t>
            </a:fld>
            <a:endParaRPr lang="en-US"/>
          </a:p>
        </p:txBody>
      </p:sp>
    </p:spTree>
    <p:extLst>
      <p:ext uri="{BB962C8B-B14F-4D97-AF65-F5344CB8AC3E}">
        <p14:creationId xmlns:p14="http://schemas.microsoft.com/office/powerpoint/2010/main" val="3181980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EDE2D7-13E8-4861-83C9-822F5403E487}"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186-135F-4239-8A31-F38BEC878C9C}" type="slidenum">
              <a:rPr lang="en-US" smtClean="0"/>
              <a:t>‹#›</a:t>
            </a:fld>
            <a:endParaRPr lang="en-US"/>
          </a:p>
        </p:txBody>
      </p:sp>
    </p:spTree>
    <p:extLst>
      <p:ext uri="{BB962C8B-B14F-4D97-AF65-F5344CB8AC3E}">
        <p14:creationId xmlns:p14="http://schemas.microsoft.com/office/powerpoint/2010/main" val="61624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EDE2D7-13E8-4861-83C9-822F5403E487}"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186-135F-4239-8A31-F38BEC878C9C}" type="slidenum">
              <a:rPr lang="en-US" smtClean="0"/>
              <a:t>‹#›</a:t>
            </a:fld>
            <a:endParaRPr lang="en-US"/>
          </a:p>
        </p:txBody>
      </p:sp>
    </p:spTree>
    <p:extLst>
      <p:ext uri="{BB962C8B-B14F-4D97-AF65-F5344CB8AC3E}">
        <p14:creationId xmlns:p14="http://schemas.microsoft.com/office/powerpoint/2010/main" val="1595962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C531-0696-495F-8993-9DF37533FF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6F6140-C0B5-4FA9-AB02-8AF27BE761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922D2B-F8DD-438B-BD7E-8EB5FA565EBF}"/>
              </a:ext>
            </a:extLst>
          </p:cNvPr>
          <p:cNvSpPr>
            <a:spLocks noGrp="1"/>
          </p:cNvSpPr>
          <p:nvPr>
            <p:ph type="dt" sz="half" idx="10"/>
          </p:nvPr>
        </p:nvSpPr>
        <p:spPr/>
        <p:txBody>
          <a:bodyPr/>
          <a:lstStyle>
            <a:lvl1pPr>
              <a:defRPr/>
            </a:lvl1pPr>
          </a:lstStyle>
          <a:p>
            <a:r>
              <a:rPr lang="en-US" dirty="0"/>
              <a:t>September 27, 2022</a:t>
            </a:r>
          </a:p>
        </p:txBody>
      </p:sp>
      <p:sp>
        <p:nvSpPr>
          <p:cNvPr id="5" name="Footer Placeholder 4">
            <a:extLst>
              <a:ext uri="{FF2B5EF4-FFF2-40B4-BE49-F238E27FC236}">
                <a16:creationId xmlns:a16="http://schemas.microsoft.com/office/drawing/2014/main" id="{EB5787B4-C69B-4DFA-9255-C76CF6F70506}"/>
              </a:ext>
            </a:extLst>
          </p:cNvPr>
          <p:cNvSpPr>
            <a:spLocks noGrp="1"/>
          </p:cNvSpPr>
          <p:nvPr>
            <p:ph type="ftr" sz="quarter" idx="11"/>
          </p:nvPr>
        </p:nvSpPr>
        <p:spPr/>
        <p:txBody>
          <a:bodyPr/>
          <a:lstStyle/>
          <a:p>
            <a:r>
              <a:rPr lang="en-US" dirty="0"/>
              <a:t>Rio Vista Town Hall</a:t>
            </a:r>
          </a:p>
        </p:txBody>
      </p:sp>
      <p:sp>
        <p:nvSpPr>
          <p:cNvPr id="6" name="Slide Number Placeholder 5">
            <a:extLst>
              <a:ext uri="{FF2B5EF4-FFF2-40B4-BE49-F238E27FC236}">
                <a16:creationId xmlns:a16="http://schemas.microsoft.com/office/drawing/2014/main" id="{05E5089B-3344-40F2-8F43-E9BDF6A6EC50}"/>
              </a:ext>
            </a:extLst>
          </p:cNvPr>
          <p:cNvSpPr>
            <a:spLocks noGrp="1"/>
          </p:cNvSpPr>
          <p:nvPr>
            <p:ph type="sldNum" sz="quarter" idx="12"/>
          </p:nvPr>
        </p:nvSpPr>
        <p:spPr/>
        <p:txBody>
          <a:bodyPr/>
          <a:lstStyle/>
          <a:p>
            <a:fld id="{D0A96BB3-1659-4D49-B8F7-FE167020BB0B}" type="slidenum">
              <a:rPr lang="en-US" smtClean="0"/>
              <a:t>‹#›</a:t>
            </a:fld>
            <a:endParaRPr lang="en-US"/>
          </a:p>
        </p:txBody>
      </p:sp>
    </p:spTree>
    <p:extLst>
      <p:ext uri="{BB962C8B-B14F-4D97-AF65-F5344CB8AC3E}">
        <p14:creationId xmlns:p14="http://schemas.microsoft.com/office/powerpoint/2010/main" val="269757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32391-218F-422A-A22B-73EEF03CF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97F8C-9DC2-4352-B20B-DA6A6FD59D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291DE-185F-4BD5-AA0E-7B4174CEC20A}"/>
              </a:ext>
            </a:extLst>
          </p:cNvPr>
          <p:cNvSpPr>
            <a:spLocks noGrp="1"/>
          </p:cNvSpPr>
          <p:nvPr>
            <p:ph type="dt" sz="half" idx="10"/>
          </p:nvPr>
        </p:nvSpPr>
        <p:spPr/>
        <p:txBody>
          <a:bodyPr/>
          <a:lstStyle/>
          <a:p>
            <a:fld id="{013FDB41-F4EB-40CA-A775-57B8C1CD23A3}" type="datetimeFigureOut">
              <a:rPr lang="en-US" smtClean="0"/>
              <a:t>9/23/2022</a:t>
            </a:fld>
            <a:endParaRPr lang="en-US"/>
          </a:p>
        </p:txBody>
      </p:sp>
      <p:sp>
        <p:nvSpPr>
          <p:cNvPr id="5" name="Footer Placeholder 4">
            <a:extLst>
              <a:ext uri="{FF2B5EF4-FFF2-40B4-BE49-F238E27FC236}">
                <a16:creationId xmlns:a16="http://schemas.microsoft.com/office/drawing/2014/main" id="{A8215E39-7395-48F9-A655-E9FDEFF65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715F5B-5692-4095-82E5-0501A736DBD1}"/>
              </a:ext>
            </a:extLst>
          </p:cNvPr>
          <p:cNvSpPr>
            <a:spLocks noGrp="1"/>
          </p:cNvSpPr>
          <p:nvPr>
            <p:ph type="sldNum" sz="quarter" idx="12"/>
          </p:nvPr>
        </p:nvSpPr>
        <p:spPr/>
        <p:txBody>
          <a:bodyPr/>
          <a:lstStyle/>
          <a:p>
            <a:fld id="{D0A96BB3-1659-4D49-B8F7-FE167020BB0B}" type="slidenum">
              <a:rPr lang="en-US" smtClean="0"/>
              <a:t>‹#›</a:t>
            </a:fld>
            <a:endParaRPr lang="en-US"/>
          </a:p>
        </p:txBody>
      </p:sp>
    </p:spTree>
    <p:extLst>
      <p:ext uri="{BB962C8B-B14F-4D97-AF65-F5344CB8AC3E}">
        <p14:creationId xmlns:p14="http://schemas.microsoft.com/office/powerpoint/2010/main" val="1152804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45033-17BE-4FFD-844F-5A930D85A2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97EB66-C57B-4440-9D60-4B56EEB64B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5BD38E-948B-4AA1-9CC6-C249C44066DD}"/>
              </a:ext>
            </a:extLst>
          </p:cNvPr>
          <p:cNvSpPr>
            <a:spLocks noGrp="1"/>
          </p:cNvSpPr>
          <p:nvPr>
            <p:ph type="dt" sz="half" idx="10"/>
          </p:nvPr>
        </p:nvSpPr>
        <p:spPr/>
        <p:txBody>
          <a:bodyPr/>
          <a:lstStyle/>
          <a:p>
            <a:fld id="{013FDB41-F4EB-40CA-A775-57B8C1CD23A3}" type="datetimeFigureOut">
              <a:rPr lang="en-US" smtClean="0"/>
              <a:t>9/23/2022</a:t>
            </a:fld>
            <a:endParaRPr lang="en-US"/>
          </a:p>
        </p:txBody>
      </p:sp>
      <p:sp>
        <p:nvSpPr>
          <p:cNvPr id="5" name="Footer Placeholder 4">
            <a:extLst>
              <a:ext uri="{FF2B5EF4-FFF2-40B4-BE49-F238E27FC236}">
                <a16:creationId xmlns:a16="http://schemas.microsoft.com/office/drawing/2014/main" id="{2B9D403F-0D8A-4F9B-BD33-38AF8B61B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687D6-278D-44E2-BAA5-3F29BB6290C0}"/>
              </a:ext>
            </a:extLst>
          </p:cNvPr>
          <p:cNvSpPr>
            <a:spLocks noGrp="1"/>
          </p:cNvSpPr>
          <p:nvPr>
            <p:ph type="sldNum" sz="quarter" idx="12"/>
          </p:nvPr>
        </p:nvSpPr>
        <p:spPr/>
        <p:txBody>
          <a:bodyPr/>
          <a:lstStyle/>
          <a:p>
            <a:fld id="{D0A96BB3-1659-4D49-B8F7-FE167020BB0B}" type="slidenum">
              <a:rPr lang="en-US" smtClean="0"/>
              <a:t>‹#›</a:t>
            </a:fld>
            <a:endParaRPr lang="en-US"/>
          </a:p>
        </p:txBody>
      </p:sp>
    </p:spTree>
    <p:extLst>
      <p:ext uri="{BB962C8B-B14F-4D97-AF65-F5344CB8AC3E}">
        <p14:creationId xmlns:p14="http://schemas.microsoft.com/office/powerpoint/2010/main" val="3761844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21001-5072-4CAD-8ED2-108A3FA15F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D35CB-8824-4971-ADB1-DC3D241D41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D043A0-3537-498B-BD5E-C8AF000079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F9B15E-139E-4712-A4D2-8AB59013E068}"/>
              </a:ext>
            </a:extLst>
          </p:cNvPr>
          <p:cNvSpPr>
            <a:spLocks noGrp="1"/>
          </p:cNvSpPr>
          <p:nvPr>
            <p:ph type="dt" sz="half" idx="10"/>
          </p:nvPr>
        </p:nvSpPr>
        <p:spPr/>
        <p:txBody>
          <a:bodyPr/>
          <a:lstStyle/>
          <a:p>
            <a:fld id="{013FDB41-F4EB-40CA-A775-57B8C1CD23A3}" type="datetimeFigureOut">
              <a:rPr lang="en-US" smtClean="0"/>
              <a:t>9/23/2022</a:t>
            </a:fld>
            <a:endParaRPr lang="en-US"/>
          </a:p>
        </p:txBody>
      </p:sp>
      <p:sp>
        <p:nvSpPr>
          <p:cNvPr id="6" name="Footer Placeholder 5">
            <a:extLst>
              <a:ext uri="{FF2B5EF4-FFF2-40B4-BE49-F238E27FC236}">
                <a16:creationId xmlns:a16="http://schemas.microsoft.com/office/drawing/2014/main" id="{29DE5451-9B21-4941-ACC5-F5DBE75D30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5F56FB-9204-4C25-802A-E3DBDA93EF0E}"/>
              </a:ext>
            </a:extLst>
          </p:cNvPr>
          <p:cNvSpPr>
            <a:spLocks noGrp="1"/>
          </p:cNvSpPr>
          <p:nvPr>
            <p:ph type="sldNum" sz="quarter" idx="12"/>
          </p:nvPr>
        </p:nvSpPr>
        <p:spPr/>
        <p:txBody>
          <a:bodyPr/>
          <a:lstStyle/>
          <a:p>
            <a:fld id="{D0A96BB3-1659-4D49-B8F7-FE167020BB0B}" type="slidenum">
              <a:rPr lang="en-US" smtClean="0"/>
              <a:t>‹#›</a:t>
            </a:fld>
            <a:endParaRPr lang="en-US"/>
          </a:p>
        </p:txBody>
      </p:sp>
    </p:spTree>
    <p:extLst>
      <p:ext uri="{BB962C8B-B14F-4D97-AF65-F5344CB8AC3E}">
        <p14:creationId xmlns:p14="http://schemas.microsoft.com/office/powerpoint/2010/main" val="1209678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67A94-F431-4704-BF0A-1AA1F75480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CB5740-70CA-4635-AB47-56777CCCFB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C7A996-9268-4D54-8C30-B5AF2EC397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D27837-89E4-4C5C-8BB2-6794762D69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D0F2E-03F2-4E91-AB4B-F5A4E5E10B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3EF7A8-3FD3-44A4-81BA-4AF7693B5DA9}"/>
              </a:ext>
            </a:extLst>
          </p:cNvPr>
          <p:cNvSpPr>
            <a:spLocks noGrp="1"/>
          </p:cNvSpPr>
          <p:nvPr>
            <p:ph type="dt" sz="half" idx="10"/>
          </p:nvPr>
        </p:nvSpPr>
        <p:spPr/>
        <p:txBody>
          <a:bodyPr/>
          <a:lstStyle/>
          <a:p>
            <a:fld id="{013FDB41-F4EB-40CA-A775-57B8C1CD23A3}" type="datetimeFigureOut">
              <a:rPr lang="en-US" smtClean="0"/>
              <a:t>9/23/2022</a:t>
            </a:fld>
            <a:endParaRPr lang="en-US"/>
          </a:p>
        </p:txBody>
      </p:sp>
      <p:sp>
        <p:nvSpPr>
          <p:cNvPr id="8" name="Footer Placeholder 7">
            <a:extLst>
              <a:ext uri="{FF2B5EF4-FFF2-40B4-BE49-F238E27FC236}">
                <a16:creationId xmlns:a16="http://schemas.microsoft.com/office/drawing/2014/main" id="{7A039313-E757-42A0-A4AE-DA35208FF4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B08152-755C-4459-8ABB-D7E9CD76692A}"/>
              </a:ext>
            </a:extLst>
          </p:cNvPr>
          <p:cNvSpPr>
            <a:spLocks noGrp="1"/>
          </p:cNvSpPr>
          <p:nvPr>
            <p:ph type="sldNum" sz="quarter" idx="12"/>
          </p:nvPr>
        </p:nvSpPr>
        <p:spPr/>
        <p:txBody>
          <a:bodyPr/>
          <a:lstStyle/>
          <a:p>
            <a:fld id="{D0A96BB3-1659-4D49-B8F7-FE167020BB0B}" type="slidenum">
              <a:rPr lang="en-US" smtClean="0"/>
              <a:t>‹#›</a:t>
            </a:fld>
            <a:endParaRPr lang="en-US"/>
          </a:p>
        </p:txBody>
      </p:sp>
    </p:spTree>
    <p:extLst>
      <p:ext uri="{BB962C8B-B14F-4D97-AF65-F5344CB8AC3E}">
        <p14:creationId xmlns:p14="http://schemas.microsoft.com/office/powerpoint/2010/main" val="1679600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0C2F-A140-4081-96BA-EA2DB979AE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938302-3B63-4D1D-9E45-5995D1F9D257}"/>
              </a:ext>
            </a:extLst>
          </p:cNvPr>
          <p:cNvSpPr>
            <a:spLocks noGrp="1"/>
          </p:cNvSpPr>
          <p:nvPr>
            <p:ph type="dt" sz="half" idx="10"/>
          </p:nvPr>
        </p:nvSpPr>
        <p:spPr/>
        <p:txBody>
          <a:bodyPr/>
          <a:lstStyle/>
          <a:p>
            <a:fld id="{013FDB41-F4EB-40CA-A775-57B8C1CD23A3}" type="datetimeFigureOut">
              <a:rPr lang="en-US" smtClean="0"/>
              <a:t>9/23/2022</a:t>
            </a:fld>
            <a:endParaRPr lang="en-US"/>
          </a:p>
        </p:txBody>
      </p:sp>
      <p:sp>
        <p:nvSpPr>
          <p:cNvPr id="4" name="Footer Placeholder 3">
            <a:extLst>
              <a:ext uri="{FF2B5EF4-FFF2-40B4-BE49-F238E27FC236}">
                <a16:creationId xmlns:a16="http://schemas.microsoft.com/office/drawing/2014/main" id="{2C450B46-4BE1-4261-8500-F67B80A93B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B72CE-2037-4251-BC75-BFCA541C97C7}"/>
              </a:ext>
            </a:extLst>
          </p:cNvPr>
          <p:cNvSpPr>
            <a:spLocks noGrp="1"/>
          </p:cNvSpPr>
          <p:nvPr>
            <p:ph type="sldNum" sz="quarter" idx="12"/>
          </p:nvPr>
        </p:nvSpPr>
        <p:spPr/>
        <p:txBody>
          <a:bodyPr/>
          <a:lstStyle/>
          <a:p>
            <a:fld id="{D0A96BB3-1659-4D49-B8F7-FE167020BB0B}" type="slidenum">
              <a:rPr lang="en-US" smtClean="0"/>
              <a:t>‹#›</a:t>
            </a:fld>
            <a:endParaRPr lang="en-US"/>
          </a:p>
        </p:txBody>
      </p:sp>
    </p:spTree>
    <p:extLst>
      <p:ext uri="{BB962C8B-B14F-4D97-AF65-F5344CB8AC3E}">
        <p14:creationId xmlns:p14="http://schemas.microsoft.com/office/powerpoint/2010/main" val="82144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AA7DE-A066-4817-B4B6-748945C55923}"/>
              </a:ext>
            </a:extLst>
          </p:cNvPr>
          <p:cNvSpPr>
            <a:spLocks noGrp="1"/>
          </p:cNvSpPr>
          <p:nvPr>
            <p:ph type="dt" sz="half" idx="10"/>
          </p:nvPr>
        </p:nvSpPr>
        <p:spPr/>
        <p:txBody>
          <a:bodyPr/>
          <a:lstStyle/>
          <a:p>
            <a:fld id="{013FDB41-F4EB-40CA-A775-57B8C1CD23A3}" type="datetimeFigureOut">
              <a:rPr lang="en-US" smtClean="0"/>
              <a:t>9/23/2022</a:t>
            </a:fld>
            <a:endParaRPr lang="en-US"/>
          </a:p>
        </p:txBody>
      </p:sp>
      <p:sp>
        <p:nvSpPr>
          <p:cNvPr id="3" name="Footer Placeholder 2">
            <a:extLst>
              <a:ext uri="{FF2B5EF4-FFF2-40B4-BE49-F238E27FC236}">
                <a16:creationId xmlns:a16="http://schemas.microsoft.com/office/drawing/2014/main" id="{F78421D3-FAA2-44EE-8034-3D6B499547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2CA462-A52D-4A8C-828F-6EC6E9146EFC}"/>
              </a:ext>
            </a:extLst>
          </p:cNvPr>
          <p:cNvSpPr>
            <a:spLocks noGrp="1"/>
          </p:cNvSpPr>
          <p:nvPr>
            <p:ph type="sldNum" sz="quarter" idx="12"/>
          </p:nvPr>
        </p:nvSpPr>
        <p:spPr/>
        <p:txBody>
          <a:bodyPr/>
          <a:lstStyle/>
          <a:p>
            <a:fld id="{D0A96BB3-1659-4D49-B8F7-FE167020BB0B}" type="slidenum">
              <a:rPr lang="en-US" smtClean="0"/>
              <a:t>‹#›</a:t>
            </a:fld>
            <a:endParaRPr lang="en-US"/>
          </a:p>
        </p:txBody>
      </p:sp>
    </p:spTree>
    <p:extLst>
      <p:ext uri="{BB962C8B-B14F-4D97-AF65-F5344CB8AC3E}">
        <p14:creationId xmlns:p14="http://schemas.microsoft.com/office/powerpoint/2010/main" val="42073183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blue icon for slide shows.jpg"/>
          <p:cNvPicPr>
            <a:picLocks noChangeAspect="1"/>
          </p:cNvPicPr>
          <p:nvPr userDrawn="1"/>
        </p:nvPicPr>
        <p:blipFill>
          <a:blip r:embed="rId4" cstate="print">
            <a:duotone>
              <a:schemeClr val="accent1">
                <a:shade val="45000"/>
                <a:satMod val="135000"/>
              </a:schemeClr>
              <a:prstClr val="white"/>
            </a:duotone>
            <a:lum bright="20000"/>
          </a:blip>
          <a:srcRect l="35265" t="2174"/>
          <a:stretch>
            <a:fillRect/>
          </a:stretch>
        </p:blipFill>
        <p:spPr>
          <a:xfrm>
            <a:off x="0" y="0"/>
            <a:ext cx="3170509" cy="6858000"/>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7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dt="0"/>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E2B2FB-39D5-406A-8C18-9E2F924032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29FDE0-0A33-45BD-9DDB-30EABD9CB7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3432D-57E5-43C9-B7BA-6FF5C35185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FDB41-F4EB-40CA-A775-57B8C1CD23A3}" type="datetimeFigureOut">
              <a:rPr lang="en-US" smtClean="0"/>
              <a:t>9/23/2022</a:t>
            </a:fld>
            <a:endParaRPr lang="en-US"/>
          </a:p>
        </p:txBody>
      </p:sp>
      <p:sp>
        <p:nvSpPr>
          <p:cNvPr id="5" name="Footer Placeholder 4">
            <a:extLst>
              <a:ext uri="{FF2B5EF4-FFF2-40B4-BE49-F238E27FC236}">
                <a16:creationId xmlns:a16="http://schemas.microsoft.com/office/drawing/2014/main" id="{8CBC801D-FDE3-43FB-8493-A6EF3AB65C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13DE1-A1A3-45A8-A559-5DFBD70689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96BB3-1659-4D49-B8F7-FE167020BB0B}" type="slidenum">
              <a:rPr lang="en-US" smtClean="0"/>
              <a:t>‹#›</a:t>
            </a:fld>
            <a:endParaRPr lang="en-US"/>
          </a:p>
        </p:txBody>
      </p:sp>
    </p:spTree>
    <p:extLst>
      <p:ext uri="{BB962C8B-B14F-4D97-AF65-F5344CB8AC3E}">
        <p14:creationId xmlns:p14="http://schemas.microsoft.com/office/powerpoint/2010/main" val="338507074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DE2D7-13E8-4861-83C9-822F5403E487}" type="datetimeFigureOut">
              <a:rPr lang="en-US" smtClean="0"/>
              <a:t>9/23/2022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2B186-135F-4239-8A31-F38BEC878C9C}" type="slidenum">
              <a:rPr lang="en-US" smtClean="0"/>
              <a:t>‹#›</a:t>
            </a:fld>
            <a:endParaRPr lang="en-US"/>
          </a:p>
        </p:txBody>
      </p:sp>
    </p:spTree>
    <p:extLst>
      <p:ext uri="{BB962C8B-B14F-4D97-AF65-F5344CB8AC3E}">
        <p14:creationId xmlns:p14="http://schemas.microsoft.com/office/powerpoint/2010/main" val="22037742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deltaconveyanceproject.com/read-the-document"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mailto:Deltaconveyancecomments@water.ca.gov"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baydeltalive.com/" TargetMode="External"/><Relationship Id="rId3" Type="http://schemas.openxmlformats.org/officeDocument/2006/relationships/image" Target="../media/image30.jpeg"/><Relationship Id="rId7" Type="http://schemas.openxmlformats.org/officeDocument/2006/relationships/hyperlink" Target="https://nodeltagates.com/"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restorethedelta.org/" TargetMode="External"/><Relationship Id="rId5" Type="http://schemas.openxmlformats.org/officeDocument/2006/relationships/hyperlink" Target="https://delta.saccounty.gov/content/Pages/delta-counties-coalition.aspx" TargetMode="External"/><Relationship Id="rId10" Type="http://schemas.openxmlformats.org/officeDocument/2006/relationships/hyperlink" Target="https://www.watereducation.org/aquapedia/sacramento-san-joaquin-delta" TargetMode="External"/><Relationship Id="rId4" Type="http://schemas.openxmlformats.org/officeDocument/2006/relationships/hyperlink" Target="https://www.deltaconveyanceproject.com/" TargetMode="External"/><Relationship Id="rId9" Type="http://schemas.openxmlformats.org/officeDocument/2006/relationships/hyperlink" Target="https://cdec.water.c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2286000"/>
            <a:ext cx="1905000" cy="1905000"/>
          </a:xfrm>
          <a:prstGeom prst="rect">
            <a:avLst/>
          </a:prstGeom>
        </p:spPr>
      </p:pic>
      <p:sp>
        <p:nvSpPr>
          <p:cNvPr id="7" name="TextBox 6"/>
          <p:cNvSpPr txBox="1"/>
          <p:nvPr/>
        </p:nvSpPr>
        <p:spPr>
          <a:xfrm>
            <a:off x="3725517" y="2128897"/>
            <a:ext cx="7712765" cy="1569660"/>
          </a:xfrm>
          <a:prstGeom prst="rect">
            <a:avLst/>
          </a:prstGeom>
          <a:noFill/>
        </p:spPr>
        <p:txBody>
          <a:bodyPr wrap="square" rtlCol="0">
            <a:sp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Overview of the Proposed </a:t>
            </a:r>
          </a:p>
          <a:p>
            <a:pPr algn="ctr"/>
            <a:r>
              <a:rPr lang="en-US" sz="3200" b="1" dirty="0">
                <a:latin typeface="Tahoma" panose="020B0604030504040204" pitchFamily="34" charset="0"/>
                <a:ea typeface="Tahoma" panose="020B0604030504040204" pitchFamily="34" charset="0"/>
                <a:cs typeface="Tahoma" panose="020B0604030504040204" pitchFamily="34" charset="0"/>
              </a:rPr>
              <a:t>Delta Conveyance Project</a:t>
            </a:r>
          </a:p>
          <a:p>
            <a:pPr algn="ctr"/>
            <a:r>
              <a:rPr lang="en-US" sz="3200" b="1" dirty="0">
                <a:latin typeface="Tahoma" panose="020B0604030504040204" pitchFamily="34" charset="0"/>
                <a:ea typeface="Tahoma" panose="020B0604030504040204" pitchFamily="34" charset="0"/>
                <a:cs typeface="Tahoma" panose="020B0604030504040204" pitchFamily="34" charset="0"/>
              </a:rPr>
              <a:t>September 27, 2022</a:t>
            </a:r>
          </a:p>
        </p:txBody>
      </p:sp>
      <p:cxnSp>
        <p:nvCxnSpPr>
          <p:cNvPr id="8" name="Straight Connector 7"/>
          <p:cNvCxnSpPr/>
          <p:nvPr/>
        </p:nvCxnSpPr>
        <p:spPr>
          <a:xfrm>
            <a:off x="4267200" y="3698557"/>
            <a:ext cx="6629400" cy="0"/>
          </a:xfrm>
          <a:prstGeom prst="line">
            <a:avLst/>
          </a:prstGeom>
          <a:ln w="76200">
            <a:solidFill>
              <a:srgbClr val="080808"/>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71109" y="3821668"/>
            <a:ext cx="2682240" cy="646331"/>
          </a:xfrm>
          <a:prstGeom prst="rect">
            <a:avLst/>
          </a:prstGeom>
          <a:noFill/>
        </p:spPr>
        <p:txBody>
          <a:bodyPr wrap="square" rtlCol="0">
            <a:spAutoFit/>
          </a:bodyPr>
          <a:lstStyle/>
          <a:p>
            <a:r>
              <a:rPr lang="en-US" dirty="0"/>
              <a:t>Misty Kaltreider</a:t>
            </a:r>
          </a:p>
          <a:p>
            <a:r>
              <a:rPr lang="en-US" dirty="0"/>
              <a:t>Solano County</a:t>
            </a:r>
          </a:p>
        </p:txBody>
      </p:sp>
      <p:sp>
        <p:nvSpPr>
          <p:cNvPr id="9" name="TextBox 8">
            <a:extLst>
              <a:ext uri="{FF2B5EF4-FFF2-40B4-BE49-F238E27FC236}">
                <a16:creationId xmlns:a16="http://schemas.microsoft.com/office/drawing/2014/main" id="{A22738E7-15AF-4064-B7DE-7B91DAB077F3}"/>
              </a:ext>
            </a:extLst>
          </p:cNvPr>
          <p:cNvSpPr txBox="1"/>
          <p:nvPr/>
        </p:nvSpPr>
        <p:spPr>
          <a:xfrm>
            <a:off x="4267200" y="4806552"/>
            <a:ext cx="6096000" cy="923330"/>
          </a:xfrm>
          <a:prstGeom prst="rect">
            <a:avLst/>
          </a:prstGeom>
          <a:noFill/>
        </p:spPr>
        <p:txBody>
          <a:bodyPr wrap="square">
            <a:spAutoFit/>
          </a:bodyPr>
          <a:lstStyle/>
          <a:p>
            <a:pPr marL="342900" indent="-342900" algn="just">
              <a:buFont typeface="Arial" panose="020B0604020202020204" pitchFamily="34" charset="0"/>
              <a:buChar char="•"/>
            </a:pPr>
            <a:r>
              <a:rPr lang="en-US" sz="1800" dirty="0">
                <a:latin typeface="Tahoma"/>
                <a:ea typeface="Tahoma"/>
                <a:cs typeface="Tahoma"/>
              </a:rPr>
              <a:t>Delta Conveyance Project </a:t>
            </a:r>
            <a:r>
              <a:rPr lang="en-US" dirty="0">
                <a:latin typeface="Tahoma"/>
                <a:ea typeface="Tahoma"/>
                <a:cs typeface="Tahoma"/>
              </a:rPr>
              <a:t>o</a:t>
            </a:r>
            <a:r>
              <a:rPr lang="en-US" sz="1800" dirty="0">
                <a:latin typeface="Tahoma"/>
                <a:ea typeface="Tahoma"/>
                <a:cs typeface="Tahoma"/>
              </a:rPr>
              <a:t>verview</a:t>
            </a:r>
          </a:p>
          <a:p>
            <a:pPr marL="342900" indent="-342900" algn="just">
              <a:buFont typeface="Arial" panose="020B0604020202020204" pitchFamily="34" charset="0"/>
              <a:buChar char="•"/>
            </a:pPr>
            <a:r>
              <a:rPr lang="en-US" sz="1800" dirty="0">
                <a:latin typeface="Tahoma"/>
                <a:ea typeface="Tahoma"/>
                <a:cs typeface="Tahoma"/>
              </a:rPr>
              <a:t>Comparison between prior Conveyance/Tunnel Projects</a:t>
            </a:r>
          </a:p>
          <a:p>
            <a:pPr marL="342900" indent="-342900" algn="just">
              <a:buFont typeface="Arial" panose="020B0604020202020204" pitchFamily="34" charset="0"/>
              <a:buChar char="•"/>
            </a:pPr>
            <a:r>
              <a:rPr lang="en-US" sz="1800" dirty="0">
                <a:latin typeface="Tahoma"/>
                <a:ea typeface="Tahoma"/>
                <a:cs typeface="Tahoma"/>
              </a:rPr>
              <a:t>Draft Environmental Document Status </a:t>
            </a:r>
          </a:p>
        </p:txBody>
      </p:sp>
      <p:sp>
        <p:nvSpPr>
          <p:cNvPr id="10" name="TextBox 9">
            <a:extLst>
              <a:ext uri="{FF2B5EF4-FFF2-40B4-BE49-F238E27FC236}">
                <a16:creationId xmlns:a16="http://schemas.microsoft.com/office/drawing/2014/main" id="{D1F4A494-9DA4-4767-A026-B9C0C6A5D638}"/>
              </a:ext>
            </a:extLst>
          </p:cNvPr>
          <p:cNvSpPr txBox="1"/>
          <p:nvPr/>
        </p:nvSpPr>
        <p:spPr>
          <a:xfrm>
            <a:off x="8096250" y="3821668"/>
            <a:ext cx="2682240" cy="646331"/>
          </a:xfrm>
          <a:prstGeom prst="rect">
            <a:avLst/>
          </a:prstGeom>
          <a:noFill/>
        </p:spPr>
        <p:txBody>
          <a:bodyPr wrap="square" rtlCol="0">
            <a:spAutoFit/>
          </a:bodyPr>
          <a:lstStyle/>
          <a:p>
            <a:r>
              <a:rPr lang="en-US" dirty="0"/>
              <a:t>Osha Meserve</a:t>
            </a:r>
          </a:p>
          <a:p>
            <a:r>
              <a:rPr lang="en-US" dirty="0" err="1"/>
              <a:t>Soluri</a:t>
            </a:r>
            <a:r>
              <a:rPr lang="en-US" dirty="0"/>
              <a:t> Meserve</a:t>
            </a:r>
          </a:p>
        </p:txBody>
      </p:sp>
    </p:spTree>
    <p:extLst>
      <p:ext uri="{BB962C8B-B14F-4D97-AF65-F5344CB8AC3E}">
        <p14:creationId xmlns:p14="http://schemas.microsoft.com/office/powerpoint/2010/main" val="2408505187"/>
      </p:ext>
    </p:extLst>
  </p:cSld>
  <p:clrMapOvr>
    <a:masterClrMapping/>
  </p:clrMapOvr>
  <mc:AlternateContent xmlns:mc="http://schemas.openxmlformats.org/markup-compatibility/2006" xmlns:p14="http://schemas.microsoft.com/office/powerpoint/2010/main">
    <mc:Choice Requires="p14">
      <p:transition p14:dur="10" advClick="0" advTm="38512"/>
    </mc:Choice>
    <mc:Fallback xmlns="">
      <p:transition advClick="0" advTm="3851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30">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F9AC73B2-71A1-4208-A2D8-ECC830FD7DF3}"/>
              </a:ext>
            </a:extLst>
          </p:cNvPr>
          <p:cNvSpPr>
            <a:spLocks noGrp="1"/>
          </p:cNvSpPr>
          <p:nvPr>
            <p:ph type="title"/>
          </p:nvPr>
        </p:nvSpPr>
        <p:spPr>
          <a:xfrm>
            <a:off x="6600264" y="556994"/>
            <a:ext cx="4753535" cy="1672499"/>
          </a:xfrm>
        </p:spPr>
        <p:txBody>
          <a:bodyPr vert="horz" lIns="91440" tIns="45720" rIns="91440" bIns="45720" rtlCol="0" anchor="ctr">
            <a:normAutofit/>
          </a:bodyPr>
          <a:lstStyle/>
          <a:p>
            <a:r>
              <a:rPr lang="en-US" sz="4000" b="1" u="sng" kern="1200">
                <a:solidFill>
                  <a:schemeClr val="tx1"/>
                </a:solidFill>
                <a:latin typeface="+mj-lt"/>
                <a:ea typeface="+mj-ea"/>
                <a:cs typeface="+mj-cs"/>
              </a:rPr>
              <a:t>Tunnel Impacts</a:t>
            </a:r>
          </a:p>
        </p:txBody>
      </p:sp>
      <p:pic>
        <p:nvPicPr>
          <p:cNvPr id="43" name="Picture 42">
            <a:extLst>
              <a:ext uri="{FF2B5EF4-FFF2-40B4-BE49-F238E27FC236}">
                <a16:creationId xmlns:a16="http://schemas.microsoft.com/office/drawing/2014/main" id="{D16A751A-CBA6-45BB-9281-C423A89A6905}"/>
              </a:ext>
            </a:extLst>
          </p:cNvPr>
          <p:cNvPicPr>
            <a:picLocks noChangeAspect="1"/>
          </p:cNvPicPr>
          <p:nvPr/>
        </p:nvPicPr>
        <p:blipFill rotWithShape="1">
          <a:blip r:embed="rId3"/>
          <a:srcRect l="19509" r="19507" b="-3"/>
          <a:stretch/>
        </p:blipFill>
        <p:spPr>
          <a:xfrm>
            <a:off x="-4642" y="10"/>
            <a:ext cx="3006061" cy="3339639"/>
          </a:xfrm>
          <a:prstGeom prst="rect">
            <a:avLst/>
          </a:prstGeom>
        </p:spPr>
      </p:pic>
      <p:pic>
        <p:nvPicPr>
          <p:cNvPr id="42" name="Picture 41">
            <a:extLst>
              <a:ext uri="{FF2B5EF4-FFF2-40B4-BE49-F238E27FC236}">
                <a16:creationId xmlns:a16="http://schemas.microsoft.com/office/drawing/2014/main" id="{E8E572E0-79EC-4EF3-AE5E-C04FFB1BE629}"/>
              </a:ext>
            </a:extLst>
          </p:cNvPr>
          <p:cNvPicPr>
            <a:picLocks noChangeAspect="1"/>
          </p:cNvPicPr>
          <p:nvPr/>
        </p:nvPicPr>
        <p:blipFill rotWithShape="1">
          <a:blip r:embed="rId4"/>
          <a:srcRect l="25277" r="19865" b="-1"/>
          <a:stretch/>
        </p:blipFill>
        <p:spPr>
          <a:xfrm>
            <a:off x="3198068" y="10"/>
            <a:ext cx="2991088" cy="3339639"/>
          </a:xfrm>
          <a:prstGeom prst="rect">
            <a:avLst/>
          </a:prstGeom>
        </p:spPr>
      </p:pic>
      <p:pic>
        <p:nvPicPr>
          <p:cNvPr id="1026" name="Picture 2">
            <a:extLst>
              <a:ext uri="{FF2B5EF4-FFF2-40B4-BE49-F238E27FC236}">
                <a16:creationId xmlns:a16="http://schemas.microsoft.com/office/drawing/2014/main" id="{0311B651-BDCF-457A-B8FB-17E2212B67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877" r="1" b="2285"/>
          <a:stretch/>
        </p:blipFill>
        <p:spPr bwMode="auto">
          <a:xfrm>
            <a:off x="3049" y="3518341"/>
            <a:ext cx="6189158" cy="33396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4">
            <a:extLst>
              <a:ext uri="{FF2B5EF4-FFF2-40B4-BE49-F238E27FC236}">
                <a16:creationId xmlns:a16="http://schemas.microsoft.com/office/drawing/2014/main" id="{B5791C4B-B75B-4C1B-B924-3A37F6D28DF3}"/>
              </a:ext>
            </a:extLst>
          </p:cNvPr>
          <p:cNvSpPr>
            <a:spLocks noGrp="1"/>
          </p:cNvSpPr>
          <p:nvPr>
            <p:ph type="body" sz="half" idx="2"/>
          </p:nvPr>
        </p:nvSpPr>
        <p:spPr>
          <a:xfrm>
            <a:off x="6600265" y="2413645"/>
            <a:ext cx="4753534" cy="3694734"/>
          </a:xfrm>
        </p:spPr>
        <p:txBody>
          <a:bodyPr vert="horz" lIns="91440" tIns="45720" rIns="91440" bIns="45720" rtlCol="0">
            <a:normAutofit/>
          </a:bodyPr>
          <a:lstStyle/>
          <a:p>
            <a:pPr indent="-228600">
              <a:spcAft>
                <a:spcPts val="600"/>
              </a:spcAft>
              <a:buClr>
                <a:srgbClr val="395035"/>
              </a:buClr>
              <a:buFont typeface="Arial" panose="020B0604020202020204" pitchFamily="34" charset="0"/>
              <a:buChar char="•"/>
            </a:pPr>
            <a:r>
              <a:rPr lang="en-US" sz="2000" b="1" dirty="0"/>
              <a:t>13 years of construction </a:t>
            </a:r>
          </a:p>
          <a:p>
            <a:pPr marL="285750" indent="-228600">
              <a:spcAft>
                <a:spcPts val="600"/>
              </a:spcAft>
              <a:buClr>
                <a:srgbClr val="395035"/>
              </a:buClr>
              <a:buFont typeface="Arial" panose="020B0604020202020204" pitchFamily="34" charset="0"/>
              <a:buChar char="•"/>
            </a:pPr>
            <a:r>
              <a:rPr lang="en-US" sz="2000" dirty="0"/>
              <a:t>Historical communities</a:t>
            </a:r>
          </a:p>
          <a:p>
            <a:pPr marL="285750" indent="-228600">
              <a:spcAft>
                <a:spcPts val="600"/>
              </a:spcAft>
              <a:buClr>
                <a:srgbClr val="395035"/>
              </a:buClr>
              <a:buFont typeface="Arial" panose="020B0604020202020204" pitchFamily="34" charset="0"/>
              <a:buChar char="•"/>
            </a:pPr>
            <a:r>
              <a:rPr lang="en-US" sz="2000" dirty="0"/>
              <a:t>Recreational &amp; waterway impacts </a:t>
            </a:r>
          </a:p>
          <a:p>
            <a:pPr marL="285750" indent="-228600">
              <a:spcAft>
                <a:spcPts val="600"/>
              </a:spcAft>
              <a:buClr>
                <a:srgbClr val="395035"/>
              </a:buClr>
              <a:buFont typeface="Arial" panose="020B0604020202020204" pitchFamily="34" charset="0"/>
              <a:buChar char="•"/>
            </a:pPr>
            <a:r>
              <a:rPr lang="en-US" sz="2000" dirty="0"/>
              <a:t>Approx. 2,600 acres Agricultural Land conversions for massive intakes &amp; accesses</a:t>
            </a:r>
          </a:p>
          <a:p>
            <a:pPr marL="285750" indent="-228600">
              <a:spcAft>
                <a:spcPts val="600"/>
              </a:spcAft>
              <a:buClr>
                <a:srgbClr val="395035"/>
              </a:buClr>
              <a:buFont typeface="Arial" panose="020B0604020202020204" pitchFamily="34" charset="0"/>
              <a:buChar char="•"/>
            </a:pPr>
            <a:endParaRPr lang="en-US" sz="2000" dirty="0"/>
          </a:p>
        </p:txBody>
      </p:sp>
      <p:sp>
        <p:nvSpPr>
          <p:cNvPr id="83" name="Slide Number Placeholder 5">
            <a:extLst>
              <a:ext uri="{FF2B5EF4-FFF2-40B4-BE49-F238E27FC236}">
                <a16:creationId xmlns:a16="http://schemas.microsoft.com/office/drawing/2014/main" id="{F544C11F-85D5-4B44-B96F-15F351251688}"/>
              </a:ext>
            </a:extLst>
          </p:cNvPr>
          <p:cNvSpPr>
            <a:spLocks noGrp="1" noChangeArrowheads="1"/>
          </p:cNvSpPr>
          <p:nvPr>
            <p:ph type="sldNum" sz="quarter" idx="12"/>
          </p:nvPr>
        </p:nvSpPr>
        <p:spPr bwMode="auto">
          <a:xfrm>
            <a:off x="10052978" y="6356350"/>
            <a:ext cx="1300821"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0"/>
              </a:spcBef>
              <a:spcAft>
                <a:spcPts val="600"/>
              </a:spcAft>
              <a:buNone/>
              <a:defRPr/>
            </a:pPr>
            <a:fld id="{CD7D280A-4713-4B1F-97D8-A0DFA2EED961}" type="slidenum">
              <a:rPr lang="en-US" altLang="en-US" sz="1200">
                <a:solidFill>
                  <a:prstClr val="black">
                    <a:tint val="75000"/>
                  </a:prstClr>
                </a:solidFill>
                <a:latin typeface="Calibri" panose="020F0502020204030204"/>
              </a:rPr>
              <a:pPr>
                <a:spcBef>
                  <a:spcPts val="0"/>
                </a:spcBef>
                <a:spcAft>
                  <a:spcPts val="600"/>
                </a:spcAft>
                <a:buNone/>
                <a:defRPr/>
              </a:pPr>
              <a:t>10</a:t>
            </a:fld>
            <a:endParaRPr lang="en-US" altLang="en-US" sz="1200" dirty="0">
              <a:solidFill>
                <a:prstClr val="black">
                  <a:tint val="75000"/>
                </a:prstClr>
              </a:solidFill>
              <a:latin typeface="Calibri" panose="020F0502020204030204"/>
            </a:endParaRPr>
          </a:p>
        </p:txBody>
      </p:sp>
      <p:sp>
        <p:nvSpPr>
          <p:cNvPr id="87" name="Footer Placeholder 3">
            <a:extLst>
              <a:ext uri="{FF2B5EF4-FFF2-40B4-BE49-F238E27FC236}">
                <a16:creationId xmlns:a16="http://schemas.microsoft.com/office/drawing/2014/main" id="{7143E946-0E34-4776-B77E-7C95EA693272}"/>
              </a:ext>
            </a:extLst>
          </p:cNvPr>
          <p:cNvSpPr>
            <a:spLocks noGrp="1"/>
          </p:cNvSpPr>
          <p:nvPr>
            <p:ph type="ftr" sz="quarter" idx="11"/>
          </p:nvPr>
        </p:nvSpPr>
        <p:spPr>
          <a:xfrm>
            <a:off x="4862231" y="6494462"/>
            <a:ext cx="4114800" cy="365125"/>
          </a:xfrm>
        </p:spPr>
        <p:txBody>
          <a:bodyPr vert="horz" lIns="91440" tIns="45720" rIns="91440" bIns="45720" rtlCol="0" anchor="ctr">
            <a:normAutofit/>
          </a:bodyPr>
          <a:lstStyle/>
          <a:p>
            <a:pPr algn="l">
              <a:spcAft>
                <a:spcPts val="600"/>
              </a:spcAft>
              <a:defRPr/>
            </a:pPr>
            <a:r>
              <a:rPr lang="en-US" kern="1200" dirty="0">
                <a:solidFill>
                  <a:schemeClr val="bg1"/>
                </a:solidFill>
                <a:latin typeface="Calibri" panose="020F0502020204030204"/>
                <a:ea typeface="+mn-ea"/>
                <a:cs typeface="+mn-cs"/>
              </a:rPr>
              <a:t>Rio Vista Town Hall</a:t>
            </a:r>
          </a:p>
        </p:txBody>
      </p:sp>
      <p:sp>
        <p:nvSpPr>
          <p:cNvPr id="88" name="Date Placeholder 5">
            <a:extLst>
              <a:ext uri="{FF2B5EF4-FFF2-40B4-BE49-F238E27FC236}">
                <a16:creationId xmlns:a16="http://schemas.microsoft.com/office/drawing/2014/main" id="{52226386-7BE0-4F1E-B9FF-75E321475B59}"/>
              </a:ext>
            </a:extLst>
          </p:cNvPr>
          <p:cNvSpPr>
            <a:spLocks noGrp="1"/>
          </p:cNvSpPr>
          <p:nvPr>
            <p:ph type="dt" sz="half" idx="10"/>
          </p:nvPr>
        </p:nvSpPr>
        <p:spPr>
          <a:xfrm>
            <a:off x="114232" y="6492875"/>
            <a:ext cx="2743200" cy="365125"/>
          </a:xfrm>
        </p:spPr>
        <p:txBody>
          <a:bodyPr/>
          <a:lstStyle/>
          <a:p>
            <a:pPr>
              <a:defRPr/>
            </a:pPr>
            <a:r>
              <a:rPr lang="en-US" dirty="0">
                <a:solidFill>
                  <a:schemeClr val="bg1"/>
                </a:solidFill>
              </a:rPr>
              <a:t>September 27, 2022</a:t>
            </a:r>
          </a:p>
        </p:txBody>
      </p:sp>
    </p:spTree>
    <p:extLst>
      <p:ext uri="{BB962C8B-B14F-4D97-AF65-F5344CB8AC3E}">
        <p14:creationId xmlns:p14="http://schemas.microsoft.com/office/powerpoint/2010/main" val="2781082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5" name="Rectangle 2094">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F9AC73B2-71A1-4208-A2D8-ECC830FD7DF3}"/>
              </a:ext>
            </a:extLst>
          </p:cNvPr>
          <p:cNvSpPr>
            <a:spLocks noGrp="1"/>
          </p:cNvSpPr>
          <p:nvPr>
            <p:ph type="title"/>
          </p:nvPr>
        </p:nvSpPr>
        <p:spPr>
          <a:xfrm>
            <a:off x="7527223" y="557189"/>
            <a:ext cx="3826577" cy="1671566"/>
          </a:xfrm>
        </p:spPr>
        <p:txBody>
          <a:bodyPr vert="horz" lIns="91440" tIns="45720" rIns="91440" bIns="45720" rtlCol="0" anchor="ctr">
            <a:normAutofit/>
          </a:bodyPr>
          <a:lstStyle/>
          <a:p>
            <a:r>
              <a:rPr lang="en-US" sz="4000" b="1" u="sng" kern="1200" dirty="0">
                <a:solidFill>
                  <a:schemeClr val="tx1"/>
                </a:solidFill>
                <a:latin typeface="+mj-lt"/>
                <a:ea typeface="+mj-ea"/>
                <a:cs typeface="+mj-cs"/>
              </a:rPr>
              <a:t>….More Tunnel Impacts</a:t>
            </a:r>
          </a:p>
        </p:txBody>
      </p:sp>
      <p:pic>
        <p:nvPicPr>
          <p:cNvPr id="7" name="Picture 6">
            <a:extLst>
              <a:ext uri="{FF2B5EF4-FFF2-40B4-BE49-F238E27FC236}">
                <a16:creationId xmlns:a16="http://schemas.microsoft.com/office/drawing/2014/main" id="{8251543F-65A1-414F-B782-EDBAA9EFFB7D}"/>
              </a:ext>
            </a:extLst>
          </p:cNvPr>
          <p:cNvPicPr>
            <a:picLocks noChangeAspect="1"/>
          </p:cNvPicPr>
          <p:nvPr/>
        </p:nvPicPr>
        <p:blipFill rotWithShape="1">
          <a:blip r:embed="rId3"/>
          <a:srcRect l="28885" r="1" b="1"/>
          <a:stretch/>
        </p:blipFill>
        <p:spPr>
          <a:xfrm>
            <a:off x="20" y="-1"/>
            <a:ext cx="3997732" cy="4469126"/>
          </a:xfrm>
          <a:prstGeom prst="rect">
            <a:avLst/>
          </a:prstGeom>
        </p:spPr>
      </p:pic>
      <p:pic>
        <p:nvPicPr>
          <p:cNvPr id="4" name="Picture 3">
            <a:extLst>
              <a:ext uri="{FF2B5EF4-FFF2-40B4-BE49-F238E27FC236}">
                <a16:creationId xmlns:a16="http://schemas.microsoft.com/office/drawing/2014/main" id="{89430166-D18F-46F7-87C3-4DBE1E6D6F68}"/>
              </a:ext>
            </a:extLst>
          </p:cNvPr>
          <p:cNvPicPr>
            <a:picLocks noChangeAspect="1"/>
          </p:cNvPicPr>
          <p:nvPr/>
        </p:nvPicPr>
        <p:blipFill rotWithShape="1">
          <a:blip r:embed="rId4"/>
          <a:srcRect t="8662" r="-1" b="17798"/>
          <a:stretch/>
        </p:blipFill>
        <p:spPr>
          <a:xfrm>
            <a:off x="4184069" y="-2"/>
            <a:ext cx="3027239" cy="2226220"/>
          </a:xfrm>
          <a:prstGeom prst="rect">
            <a:avLst/>
          </a:prstGeom>
        </p:spPr>
      </p:pic>
      <p:pic>
        <p:nvPicPr>
          <p:cNvPr id="2052" name="Picture 4" descr="Waste grain is left in harvested fields on Staten Island in the California Delta as forage for greater sandhill cranes, a state listed endangered species. Credit: Liza Gross">
            <a:extLst>
              <a:ext uri="{FF2B5EF4-FFF2-40B4-BE49-F238E27FC236}">
                <a16:creationId xmlns:a16="http://schemas.microsoft.com/office/drawing/2014/main" id="{B1B96165-739E-4ED2-B481-73D7E797AB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2" r="367" b="3"/>
          <a:stretch/>
        </p:blipFill>
        <p:spPr bwMode="auto">
          <a:xfrm>
            <a:off x="4184069" y="2406570"/>
            <a:ext cx="3027239" cy="20509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81800A7-9779-4872-8E7D-C6AFF4B6B368}"/>
              </a:ext>
            </a:extLst>
          </p:cNvPr>
          <p:cNvPicPr>
            <a:picLocks noChangeAspect="1"/>
          </p:cNvPicPr>
          <p:nvPr/>
        </p:nvPicPr>
        <p:blipFill rotWithShape="1">
          <a:blip r:embed="rId6"/>
          <a:srcRect t="2029" r="-3" b="-3"/>
          <a:stretch/>
        </p:blipFill>
        <p:spPr>
          <a:xfrm>
            <a:off x="-3717" y="4638290"/>
            <a:ext cx="3020892" cy="2219710"/>
          </a:xfrm>
          <a:prstGeom prst="rect">
            <a:avLst/>
          </a:prstGeom>
        </p:spPr>
      </p:pic>
      <p:pic>
        <p:nvPicPr>
          <p:cNvPr id="5" name="Picture 4">
            <a:extLst>
              <a:ext uri="{FF2B5EF4-FFF2-40B4-BE49-F238E27FC236}">
                <a16:creationId xmlns:a16="http://schemas.microsoft.com/office/drawing/2014/main" id="{79730513-497E-4AA1-A13D-DD95696B6627}"/>
              </a:ext>
            </a:extLst>
          </p:cNvPr>
          <p:cNvPicPr>
            <a:picLocks noChangeAspect="1"/>
          </p:cNvPicPr>
          <p:nvPr/>
        </p:nvPicPr>
        <p:blipFill rotWithShape="1">
          <a:blip r:embed="rId7"/>
          <a:srcRect t="1946" r="3" b="2626"/>
          <a:stretch/>
        </p:blipFill>
        <p:spPr>
          <a:xfrm>
            <a:off x="3184628" y="4629236"/>
            <a:ext cx="4026679" cy="2228764"/>
          </a:xfrm>
          <a:prstGeom prst="rect">
            <a:avLst/>
          </a:prstGeom>
        </p:spPr>
      </p:pic>
      <p:sp>
        <p:nvSpPr>
          <p:cNvPr id="15" name="Text Placeholder 14">
            <a:extLst>
              <a:ext uri="{FF2B5EF4-FFF2-40B4-BE49-F238E27FC236}">
                <a16:creationId xmlns:a16="http://schemas.microsoft.com/office/drawing/2014/main" id="{B5791C4B-B75B-4C1B-B924-3A37F6D28DF3}"/>
              </a:ext>
            </a:extLst>
          </p:cNvPr>
          <p:cNvSpPr>
            <a:spLocks noGrp="1"/>
          </p:cNvSpPr>
          <p:nvPr>
            <p:ph type="body" sz="half" idx="2"/>
          </p:nvPr>
        </p:nvSpPr>
        <p:spPr>
          <a:xfrm>
            <a:off x="7527222" y="2400475"/>
            <a:ext cx="4461577" cy="3776488"/>
          </a:xfrm>
        </p:spPr>
        <p:txBody>
          <a:bodyPr vert="horz" lIns="91440" tIns="45720" rIns="91440" bIns="45720" rtlCol="0">
            <a:noAutofit/>
          </a:bodyPr>
          <a:lstStyle/>
          <a:p>
            <a:pPr>
              <a:spcAft>
                <a:spcPts val="600"/>
              </a:spcAft>
              <a:buClr>
                <a:srgbClr val="395035"/>
              </a:buClr>
            </a:pPr>
            <a:r>
              <a:rPr lang="en-US" sz="2400" b="1" dirty="0"/>
              <a:t>Permanent Operational Impacts:</a:t>
            </a:r>
          </a:p>
          <a:p>
            <a:pPr marL="342900" indent="-228600">
              <a:spcAft>
                <a:spcPts val="600"/>
              </a:spcAft>
              <a:buClr>
                <a:srgbClr val="395035"/>
              </a:buClr>
              <a:buFont typeface="Arial" panose="020B0604020202020204" pitchFamily="34" charset="0"/>
              <a:buChar char="•"/>
            </a:pPr>
            <a:r>
              <a:rPr lang="en-US" sz="2000" dirty="0"/>
              <a:t>Municipal and Agricultural water quality</a:t>
            </a:r>
          </a:p>
          <a:p>
            <a:pPr marL="342900" indent="-228600">
              <a:spcAft>
                <a:spcPts val="600"/>
              </a:spcAft>
              <a:buClr>
                <a:srgbClr val="395035"/>
              </a:buClr>
              <a:buFont typeface="Arial" panose="020B0604020202020204" pitchFamily="34" charset="0"/>
              <a:buChar char="•"/>
            </a:pPr>
            <a:r>
              <a:rPr lang="en-US" sz="2000" dirty="0"/>
              <a:t>Endangered species</a:t>
            </a:r>
          </a:p>
          <a:p>
            <a:pPr marL="342900" indent="-228600">
              <a:spcAft>
                <a:spcPts val="600"/>
              </a:spcAft>
              <a:buClr>
                <a:srgbClr val="395035"/>
              </a:buClr>
              <a:buFont typeface="Arial" panose="020B0604020202020204" pitchFamily="34" charset="0"/>
              <a:buChar char="•"/>
            </a:pPr>
            <a:r>
              <a:rPr lang="en-US" sz="2000" dirty="0"/>
              <a:t>Recreation (fishing, swimming, boating)</a:t>
            </a:r>
          </a:p>
          <a:p>
            <a:pPr marL="342900" indent="-228600">
              <a:spcAft>
                <a:spcPts val="600"/>
              </a:spcAft>
              <a:buClr>
                <a:srgbClr val="395035"/>
              </a:buClr>
              <a:buFont typeface="Arial" panose="020B0604020202020204" pitchFamily="34" charset="0"/>
              <a:buChar char="•"/>
            </a:pPr>
            <a:r>
              <a:rPr lang="en-US" sz="2000" dirty="0"/>
              <a:t>Social impacts to Delta communities</a:t>
            </a:r>
          </a:p>
          <a:p>
            <a:pPr marL="342900" indent="-228600">
              <a:spcAft>
                <a:spcPts val="600"/>
              </a:spcAft>
              <a:buClr>
                <a:srgbClr val="395035"/>
              </a:buClr>
              <a:buFont typeface="Arial" panose="020B0604020202020204" pitchFamily="34" charset="0"/>
              <a:buChar char="•"/>
            </a:pPr>
            <a:r>
              <a:rPr lang="en-US" sz="2000" dirty="0"/>
              <a:t>Additional 1,198 acres loss of Delta farmland (for habitat restoration to mitigate tunnel impacts)</a:t>
            </a:r>
          </a:p>
        </p:txBody>
      </p:sp>
      <p:sp>
        <p:nvSpPr>
          <p:cNvPr id="10" name="TextBox 9">
            <a:extLst>
              <a:ext uri="{FF2B5EF4-FFF2-40B4-BE49-F238E27FC236}">
                <a16:creationId xmlns:a16="http://schemas.microsoft.com/office/drawing/2014/main" id="{57769740-67C8-4BDE-B631-943E9D6FF723}"/>
              </a:ext>
            </a:extLst>
          </p:cNvPr>
          <p:cNvSpPr txBox="1"/>
          <p:nvPr/>
        </p:nvSpPr>
        <p:spPr>
          <a:xfrm>
            <a:off x="114232" y="533807"/>
            <a:ext cx="589585" cy="369332"/>
          </a:xfrm>
          <a:prstGeom prst="rect">
            <a:avLst/>
          </a:prstGeom>
          <a:noFill/>
        </p:spPr>
        <p:txBody>
          <a:bodyPr wrap="none" rtlCol="0">
            <a:spAutoFit/>
          </a:bodyPr>
          <a:lstStyle/>
          <a:p>
            <a:r>
              <a:rPr lang="en-US" dirty="0"/>
              <a:t>NBA</a:t>
            </a:r>
          </a:p>
        </p:txBody>
      </p:sp>
      <p:sp>
        <p:nvSpPr>
          <p:cNvPr id="65" name="Date Placeholder 5">
            <a:extLst>
              <a:ext uri="{FF2B5EF4-FFF2-40B4-BE49-F238E27FC236}">
                <a16:creationId xmlns:a16="http://schemas.microsoft.com/office/drawing/2014/main" id="{F6F6BCB3-F1B1-4672-A5AC-6750385C8BF9}"/>
              </a:ext>
            </a:extLst>
          </p:cNvPr>
          <p:cNvSpPr>
            <a:spLocks noGrp="1"/>
          </p:cNvSpPr>
          <p:nvPr>
            <p:ph type="dt" sz="half" idx="10"/>
          </p:nvPr>
        </p:nvSpPr>
        <p:spPr>
          <a:xfrm>
            <a:off x="114232" y="6492875"/>
            <a:ext cx="2743200" cy="365125"/>
          </a:xfrm>
        </p:spPr>
        <p:txBody>
          <a:bodyPr/>
          <a:lstStyle/>
          <a:p>
            <a:pPr>
              <a:defRPr/>
            </a:pPr>
            <a:r>
              <a:rPr lang="en-US" dirty="0">
                <a:solidFill>
                  <a:schemeClr val="bg1"/>
                </a:solidFill>
              </a:rPr>
              <a:t>September 27, 2022</a:t>
            </a:r>
          </a:p>
        </p:txBody>
      </p:sp>
      <p:sp>
        <p:nvSpPr>
          <p:cNvPr id="66" name="Footer Placeholder 3">
            <a:extLst>
              <a:ext uri="{FF2B5EF4-FFF2-40B4-BE49-F238E27FC236}">
                <a16:creationId xmlns:a16="http://schemas.microsoft.com/office/drawing/2014/main" id="{F2502CCA-DD2D-4C0A-968F-541FBEAAFD3E}"/>
              </a:ext>
            </a:extLst>
          </p:cNvPr>
          <p:cNvSpPr>
            <a:spLocks noGrp="1"/>
          </p:cNvSpPr>
          <p:nvPr>
            <p:ph type="ftr" sz="quarter" idx="11"/>
          </p:nvPr>
        </p:nvSpPr>
        <p:spPr>
          <a:xfrm>
            <a:off x="5000582" y="6396172"/>
            <a:ext cx="4114800" cy="365125"/>
          </a:xfrm>
        </p:spPr>
        <p:txBody>
          <a:bodyPr vert="horz" lIns="91440" tIns="45720" rIns="91440" bIns="45720" rtlCol="0" anchor="ctr">
            <a:normAutofit/>
          </a:bodyPr>
          <a:lstStyle/>
          <a:p>
            <a:pPr algn="l">
              <a:spcAft>
                <a:spcPts val="600"/>
              </a:spcAft>
              <a:defRPr/>
            </a:pPr>
            <a:r>
              <a:rPr lang="en-US" kern="1200" dirty="0">
                <a:solidFill>
                  <a:schemeClr val="bg1"/>
                </a:solidFill>
                <a:latin typeface="Calibri" panose="020F0502020204030204"/>
                <a:ea typeface="+mn-ea"/>
                <a:cs typeface="+mn-cs"/>
              </a:rPr>
              <a:t>Rio Vista Town Hall</a:t>
            </a:r>
          </a:p>
        </p:txBody>
      </p:sp>
      <p:sp>
        <p:nvSpPr>
          <p:cNvPr id="67" name="Slide Number Placeholder 5">
            <a:extLst>
              <a:ext uri="{FF2B5EF4-FFF2-40B4-BE49-F238E27FC236}">
                <a16:creationId xmlns:a16="http://schemas.microsoft.com/office/drawing/2014/main" id="{ABE954B9-E7CD-4D50-B45F-4E1238887E22}"/>
              </a:ext>
            </a:extLst>
          </p:cNvPr>
          <p:cNvSpPr>
            <a:spLocks noGrp="1" noChangeArrowheads="1"/>
          </p:cNvSpPr>
          <p:nvPr>
            <p:ph type="sldNum" sz="quarter" idx="12"/>
          </p:nvPr>
        </p:nvSpPr>
        <p:spPr bwMode="auto">
          <a:xfrm>
            <a:off x="10052978" y="6356350"/>
            <a:ext cx="1300821"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0"/>
              </a:spcBef>
              <a:spcAft>
                <a:spcPts val="600"/>
              </a:spcAft>
              <a:buNone/>
              <a:defRPr/>
            </a:pPr>
            <a:fld id="{CD7D280A-4713-4B1F-97D8-A0DFA2EED961}" type="slidenum">
              <a:rPr lang="en-US" altLang="en-US" sz="1200">
                <a:solidFill>
                  <a:prstClr val="black">
                    <a:tint val="75000"/>
                  </a:prstClr>
                </a:solidFill>
                <a:latin typeface="Calibri" panose="020F0502020204030204"/>
              </a:rPr>
              <a:pPr>
                <a:spcBef>
                  <a:spcPts val="0"/>
                </a:spcBef>
                <a:spcAft>
                  <a:spcPts val="600"/>
                </a:spcAft>
                <a:buNone/>
                <a:defRPr/>
              </a:pPr>
              <a:t>11</a:t>
            </a:fld>
            <a:endParaRPr lang="en-US" alt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382347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DFDCF80-91EB-43BC-8743-C57951EE5CEB}"/>
              </a:ext>
            </a:extLst>
          </p:cNvPr>
          <p:cNvSpPr>
            <a:spLocks noGrp="1"/>
          </p:cNvSpPr>
          <p:nvPr>
            <p:ph type="title"/>
          </p:nvPr>
        </p:nvSpPr>
        <p:spPr>
          <a:xfrm>
            <a:off x="827314" y="136525"/>
            <a:ext cx="10976429" cy="1325563"/>
          </a:xfrm>
          <a:solidFill>
            <a:srgbClr val="002060"/>
          </a:solidFill>
        </p:spPr>
        <p:txBody>
          <a:bodyPr/>
          <a:lstStyle/>
          <a:p>
            <a:pPr algn="ctr"/>
            <a:r>
              <a:rPr lang="en-US" altLang="en-US" b="1" dirty="0">
                <a:solidFill>
                  <a:schemeClr val="bg1"/>
                </a:solidFill>
              </a:rPr>
              <a:t>Better Alternative: </a:t>
            </a:r>
            <a:br>
              <a:rPr lang="en-US" altLang="en-US" b="1" dirty="0">
                <a:solidFill>
                  <a:schemeClr val="bg1"/>
                </a:solidFill>
              </a:rPr>
            </a:br>
            <a:r>
              <a:rPr lang="en-US" altLang="en-US" b="1" dirty="0">
                <a:solidFill>
                  <a:schemeClr val="bg1"/>
                </a:solidFill>
              </a:rPr>
              <a:t>Maintain Existing Freshwater Pathway  </a:t>
            </a:r>
          </a:p>
        </p:txBody>
      </p:sp>
      <p:sp>
        <p:nvSpPr>
          <p:cNvPr id="14340" name="Slide Number Placeholder 5">
            <a:extLst>
              <a:ext uri="{FF2B5EF4-FFF2-40B4-BE49-F238E27FC236}">
                <a16:creationId xmlns:a16="http://schemas.microsoft.com/office/drawing/2014/main" id="{B1A503FA-15A0-4C67-9AA5-FE0AB185C50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D7D280A-4713-4B1F-97D8-A0DFA2EED961}" type="slidenum">
              <a:rPr lang="en-US" altLang="en-US" sz="1200">
                <a:solidFill>
                  <a:srgbClr val="898989"/>
                </a:solidFill>
                <a:latin typeface="Arial" panose="020B0604020202020204" pitchFamily="34" charset="0"/>
              </a:rPr>
              <a:pPr>
                <a:spcBef>
                  <a:spcPct val="0"/>
                </a:spcBef>
                <a:buFontTx/>
                <a:buNone/>
              </a:pPr>
              <a:t>12</a:t>
            </a:fld>
            <a:endParaRPr lang="en-US" altLang="en-US" sz="1200" dirty="0">
              <a:solidFill>
                <a:srgbClr val="898989"/>
              </a:solidFill>
              <a:latin typeface="Arial" panose="020B0604020202020204" pitchFamily="34" charset="0"/>
            </a:endParaRPr>
          </a:p>
        </p:txBody>
      </p:sp>
      <p:pic>
        <p:nvPicPr>
          <p:cNvPr id="8" name="Content Placeholder 5">
            <a:extLst>
              <a:ext uri="{FF2B5EF4-FFF2-40B4-BE49-F238E27FC236}">
                <a16:creationId xmlns:a16="http://schemas.microsoft.com/office/drawing/2014/main" id="{AA39AA8A-B55A-EDDC-8F00-928402F342B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281" r="31606" b="1306"/>
          <a:stretch/>
        </p:blipFill>
        <p:spPr>
          <a:xfrm>
            <a:off x="838200" y="1601788"/>
            <a:ext cx="4533332" cy="4754562"/>
          </a:xfrm>
        </p:spPr>
      </p:pic>
      <p:sp>
        <p:nvSpPr>
          <p:cNvPr id="6" name="Date Placeholder 5">
            <a:extLst>
              <a:ext uri="{FF2B5EF4-FFF2-40B4-BE49-F238E27FC236}">
                <a16:creationId xmlns:a16="http://schemas.microsoft.com/office/drawing/2014/main" id="{F85FA6EB-7370-7EE4-1161-16C065D18A3B}"/>
              </a:ext>
            </a:extLst>
          </p:cNvPr>
          <p:cNvSpPr>
            <a:spLocks noGrp="1"/>
          </p:cNvSpPr>
          <p:nvPr>
            <p:ph type="dt" sz="half" idx="10"/>
          </p:nvPr>
        </p:nvSpPr>
        <p:spPr/>
        <p:txBody>
          <a:bodyPr/>
          <a:lstStyle/>
          <a:p>
            <a:pPr>
              <a:defRPr/>
            </a:pPr>
            <a:r>
              <a:rPr lang="en-US" dirty="0"/>
              <a:t>September 27, 2022</a:t>
            </a:r>
          </a:p>
        </p:txBody>
      </p:sp>
      <p:sp>
        <p:nvSpPr>
          <p:cNvPr id="7" name="Footer Placeholder 6">
            <a:extLst>
              <a:ext uri="{FF2B5EF4-FFF2-40B4-BE49-F238E27FC236}">
                <a16:creationId xmlns:a16="http://schemas.microsoft.com/office/drawing/2014/main" id="{18D13E73-55AA-013F-34AB-5C3A95889057}"/>
              </a:ext>
            </a:extLst>
          </p:cNvPr>
          <p:cNvSpPr>
            <a:spLocks noGrp="1"/>
          </p:cNvSpPr>
          <p:nvPr>
            <p:ph type="ftr" sz="quarter" idx="11"/>
          </p:nvPr>
        </p:nvSpPr>
        <p:spPr/>
        <p:txBody>
          <a:bodyPr/>
          <a:lstStyle/>
          <a:p>
            <a:pPr>
              <a:defRPr/>
            </a:pPr>
            <a:r>
              <a:rPr lang="en-US" dirty="0"/>
              <a:t>Rio Vista Town Hall</a:t>
            </a:r>
          </a:p>
        </p:txBody>
      </p:sp>
      <p:sp>
        <p:nvSpPr>
          <p:cNvPr id="2" name="TextBox 1">
            <a:extLst>
              <a:ext uri="{FF2B5EF4-FFF2-40B4-BE49-F238E27FC236}">
                <a16:creationId xmlns:a16="http://schemas.microsoft.com/office/drawing/2014/main" id="{E03DE629-8B48-5BCC-A8A3-5A6B3BAFBBAC}"/>
              </a:ext>
            </a:extLst>
          </p:cNvPr>
          <p:cNvSpPr txBox="1"/>
          <p:nvPr/>
        </p:nvSpPr>
        <p:spPr>
          <a:xfrm>
            <a:off x="6239486" y="1601788"/>
            <a:ext cx="3696268" cy="523220"/>
          </a:xfrm>
          <a:prstGeom prst="rect">
            <a:avLst/>
          </a:prstGeom>
          <a:noFill/>
        </p:spPr>
        <p:txBody>
          <a:bodyPr wrap="square" rtlCol="0">
            <a:spAutoFit/>
          </a:bodyPr>
          <a:lstStyle/>
          <a:p>
            <a:r>
              <a:rPr lang="en-US" sz="2800" b="1" dirty="0">
                <a:latin typeface="+mj-lt"/>
              </a:rPr>
              <a:t>Risk Mitigation Options</a:t>
            </a:r>
          </a:p>
        </p:txBody>
      </p:sp>
      <p:sp>
        <p:nvSpPr>
          <p:cNvPr id="4" name="TextBox 3">
            <a:extLst>
              <a:ext uri="{FF2B5EF4-FFF2-40B4-BE49-F238E27FC236}">
                <a16:creationId xmlns:a16="http://schemas.microsoft.com/office/drawing/2014/main" id="{E7422FD9-E86F-ABE5-ABFA-F28EDEB1F431}"/>
              </a:ext>
            </a:extLst>
          </p:cNvPr>
          <p:cNvSpPr txBox="1"/>
          <p:nvPr/>
        </p:nvSpPr>
        <p:spPr>
          <a:xfrm>
            <a:off x="6239486" y="2106929"/>
            <a:ext cx="5564257" cy="4431983"/>
          </a:xfrm>
          <a:prstGeom prst="rect">
            <a:avLst/>
          </a:prstGeom>
          <a:noFill/>
        </p:spPr>
        <p:txBody>
          <a:bodyPr wrap="square" rtlCol="0">
            <a:spAutoFit/>
          </a:bodyPr>
          <a:lstStyle/>
          <a:p>
            <a:r>
              <a:rPr lang="en-US" sz="2400" b="1" dirty="0">
                <a:latin typeface="+mj-lt"/>
              </a:rPr>
              <a:t>Storage Releases</a:t>
            </a:r>
          </a:p>
          <a:p>
            <a:r>
              <a:rPr lang="en-US" sz="2400" b="1" dirty="0">
                <a:latin typeface="+mj-lt"/>
              </a:rPr>
              <a:t>Operable Barriers</a:t>
            </a:r>
          </a:p>
          <a:p>
            <a:r>
              <a:rPr lang="en-US" sz="2400" b="1" dirty="0">
                <a:latin typeface="+mj-lt"/>
              </a:rPr>
              <a:t>Freshwater Pathway</a:t>
            </a:r>
          </a:p>
          <a:p>
            <a:pPr lvl="1"/>
            <a:r>
              <a:rPr lang="en-US" sz="2400" u="sng" dirty="0">
                <a:latin typeface="+mj-lt"/>
              </a:rPr>
              <a:t>Pre-Event</a:t>
            </a:r>
          </a:p>
          <a:p>
            <a:pPr marL="742950" lvl="1" indent="-285750">
              <a:buFont typeface="Arial" panose="020B0604020202020204" pitchFamily="34" charset="0"/>
              <a:buChar char="•"/>
            </a:pPr>
            <a:r>
              <a:rPr lang="en-US" sz="2400" dirty="0">
                <a:latin typeface="+mj-lt"/>
              </a:rPr>
              <a:t>Levee improvements</a:t>
            </a:r>
          </a:p>
          <a:p>
            <a:pPr marL="742950" lvl="1" indent="-285750">
              <a:buFont typeface="Arial" panose="020B0604020202020204" pitchFamily="34" charset="0"/>
              <a:buChar char="•"/>
            </a:pPr>
            <a:r>
              <a:rPr lang="en-US" sz="2400" dirty="0">
                <a:latin typeface="+mj-lt"/>
              </a:rPr>
              <a:t>Material stockpiles</a:t>
            </a:r>
          </a:p>
          <a:p>
            <a:pPr marL="742950" lvl="1" indent="-285750">
              <a:buFont typeface="Arial" panose="020B0604020202020204" pitchFamily="34" charset="0"/>
              <a:buChar char="•"/>
            </a:pPr>
            <a:r>
              <a:rPr lang="en-US" sz="2400" dirty="0">
                <a:latin typeface="+mj-lt"/>
              </a:rPr>
              <a:t>Integrated plans (County, State, Fed)</a:t>
            </a:r>
          </a:p>
          <a:p>
            <a:pPr lvl="1" algn="just"/>
            <a:r>
              <a:rPr lang="en-US" sz="2400" u="sng" dirty="0">
                <a:latin typeface="+mj-lt"/>
              </a:rPr>
              <a:t>Post Event</a:t>
            </a:r>
          </a:p>
          <a:p>
            <a:pPr marL="742950" lvl="1" indent="-285750">
              <a:buFont typeface="Arial" panose="020B0604020202020204" pitchFamily="34" charset="0"/>
              <a:buChar char="•"/>
            </a:pPr>
            <a:r>
              <a:rPr lang="en-US" sz="2400" dirty="0">
                <a:latin typeface="+mj-lt"/>
              </a:rPr>
              <a:t>Repair levees</a:t>
            </a:r>
          </a:p>
          <a:p>
            <a:pPr marL="742950" lvl="1" indent="-285750">
              <a:buFont typeface="Arial" panose="020B0604020202020204" pitchFamily="34" charset="0"/>
              <a:buChar char="•"/>
            </a:pPr>
            <a:r>
              <a:rPr lang="en-US" sz="2400" dirty="0">
                <a:latin typeface="+mj-lt"/>
              </a:rPr>
              <a:t>Close side channels</a:t>
            </a:r>
          </a:p>
          <a:p>
            <a:pPr marL="742950" lvl="1" indent="-285750">
              <a:buFont typeface="Arial" panose="020B0604020202020204" pitchFamily="34" charset="0"/>
              <a:buChar char="•"/>
            </a:pPr>
            <a:r>
              <a:rPr lang="en-US" sz="2400" dirty="0">
                <a:latin typeface="+mj-lt"/>
              </a:rPr>
              <a:t>Recover &lt; 6 months</a:t>
            </a:r>
          </a:p>
          <a:p>
            <a:pPr marL="742950" lvl="1" indent="-285750">
              <a:buFont typeface="Arial" panose="020B0604020202020204" pitchFamily="34" charset="0"/>
              <a:buChar char="•"/>
            </a:pPr>
            <a:endParaRPr lang="en-US" b="1" dirty="0">
              <a:latin typeface="+mj-lt"/>
            </a:endParaRPr>
          </a:p>
        </p:txBody>
      </p:sp>
    </p:spTree>
    <p:extLst>
      <p:ext uri="{BB962C8B-B14F-4D97-AF65-F5344CB8AC3E}">
        <p14:creationId xmlns:p14="http://schemas.microsoft.com/office/powerpoint/2010/main" val="3149192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5" name="Rectangle 1434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a:extLst>
              <a:ext uri="{FF2B5EF4-FFF2-40B4-BE49-F238E27FC236}">
                <a16:creationId xmlns:a16="http://schemas.microsoft.com/office/drawing/2014/main" id="{DDFDCF80-91EB-43BC-8743-C57951EE5CEB}"/>
              </a:ext>
            </a:extLst>
          </p:cNvPr>
          <p:cNvSpPr>
            <a:spLocks noGrp="1"/>
          </p:cNvSpPr>
          <p:nvPr>
            <p:ph type="title"/>
          </p:nvPr>
        </p:nvSpPr>
        <p:spPr>
          <a:xfrm>
            <a:off x="5297593" y="295934"/>
            <a:ext cx="6251110" cy="1783080"/>
          </a:xfrm>
        </p:spPr>
        <p:txBody>
          <a:bodyPr vert="horz" lIns="91440" tIns="45720" rIns="91440" bIns="45720" rtlCol="0" anchor="b">
            <a:normAutofit/>
          </a:bodyPr>
          <a:lstStyle/>
          <a:p>
            <a:r>
              <a:rPr lang="en-US" altLang="en-US" sz="5400" b="1" dirty="0"/>
              <a:t>Progress Towards a Freshwater Pathway </a:t>
            </a:r>
          </a:p>
        </p:txBody>
      </p:sp>
      <p:pic>
        <p:nvPicPr>
          <p:cNvPr id="3076" name="Picture 4" descr="Delta Conveyance and Flood Protection">
            <a:extLst>
              <a:ext uri="{FF2B5EF4-FFF2-40B4-BE49-F238E27FC236}">
                <a16:creationId xmlns:a16="http://schemas.microsoft.com/office/drawing/2014/main" id="{BDCA4FDC-7DDE-4E33-B8E3-14E736ADAB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1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434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ABA47DE-5746-8C0D-5358-9CA17FD89EB8}"/>
              </a:ext>
            </a:extLst>
          </p:cNvPr>
          <p:cNvSpPr txBox="1"/>
          <p:nvPr/>
        </p:nvSpPr>
        <p:spPr>
          <a:xfrm>
            <a:off x="5235071" y="2365815"/>
            <a:ext cx="6832336" cy="3483864"/>
          </a:xfrm>
          <a:prstGeom prst="rect">
            <a:avLst/>
          </a:prstGeom>
        </p:spPr>
        <p:txBody>
          <a:bodyPr vert="horz" lIns="91440" tIns="45720" rIns="91440" bIns="45720" rtlCol="0">
            <a:noAutofit/>
          </a:bodyPr>
          <a:lstStyle/>
          <a:p>
            <a:pPr>
              <a:lnSpc>
                <a:spcPct val="90000"/>
              </a:lnSpc>
              <a:spcAft>
                <a:spcPts val="600"/>
              </a:spcAft>
            </a:pPr>
            <a:r>
              <a:rPr lang="en-US" sz="2400" b="1" dirty="0"/>
              <a:t>Summary</a:t>
            </a:r>
          </a:p>
          <a:p>
            <a:pPr>
              <a:lnSpc>
                <a:spcPct val="90000"/>
              </a:lnSpc>
              <a:spcAft>
                <a:spcPts val="600"/>
              </a:spcAft>
            </a:pPr>
            <a:r>
              <a:rPr lang="en-US" b="1" dirty="0"/>
              <a:t>Accomplishments</a:t>
            </a:r>
          </a:p>
          <a:p>
            <a:pPr marL="342900" indent="-228600">
              <a:lnSpc>
                <a:spcPct val="90000"/>
              </a:lnSpc>
              <a:spcAft>
                <a:spcPts val="600"/>
              </a:spcAft>
              <a:buFont typeface="Arial" panose="020B0604020202020204" pitchFamily="34" charset="0"/>
              <a:buChar char="•"/>
            </a:pPr>
            <a:r>
              <a:rPr lang="en-US" dirty="0"/>
              <a:t>Freshwater Pathway approach included in State Emergency Response/Preparedness Plan</a:t>
            </a:r>
          </a:p>
          <a:p>
            <a:pPr marL="342900" indent="-228600">
              <a:lnSpc>
                <a:spcPct val="90000"/>
              </a:lnSpc>
              <a:spcAft>
                <a:spcPts val="600"/>
              </a:spcAft>
              <a:buFont typeface="Arial" panose="020B0604020202020204" pitchFamily="34" charset="0"/>
              <a:buChar char="•"/>
            </a:pPr>
            <a:r>
              <a:rPr lang="en-US" dirty="0"/>
              <a:t>Regional warehouses &amp; stockpiles completed</a:t>
            </a:r>
          </a:p>
          <a:p>
            <a:pPr marL="342900" indent="-228600">
              <a:lnSpc>
                <a:spcPct val="90000"/>
              </a:lnSpc>
              <a:spcAft>
                <a:spcPts val="600"/>
              </a:spcAft>
              <a:buFont typeface="Arial" panose="020B0604020202020204" pitchFamily="34" charset="0"/>
              <a:buChar char="•"/>
            </a:pPr>
            <a:r>
              <a:rPr lang="en-US" dirty="0"/>
              <a:t>Regional &amp; local Delta seismic vulnerability analyses conducted</a:t>
            </a:r>
          </a:p>
          <a:p>
            <a:pPr marL="342900" indent="-228600">
              <a:lnSpc>
                <a:spcPct val="90000"/>
              </a:lnSpc>
              <a:spcAft>
                <a:spcPts val="600"/>
              </a:spcAft>
              <a:buFont typeface="Arial" panose="020B0604020202020204" pitchFamily="34" charset="0"/>
              <a:buChar char="•"/>
            </a:pPr>
            <a:r>
              <a:rPr lang="en-US" dirty="0"/>
              <a:t>Potential outage reduced to &lt; 6 months</a:t>
            </a:r>
          </a:p>
          <a:p>
            <a:pPr marL="342900" indent="-228600">
              <a:lnSpc>
                <a:spcPct val="90000"/>
              </a:lnSpc>
              <a:spcAft>
                <a:spcPts val="600"/>
              </a:spcAft>
              <a:buFont typeface="Arial" panose="020B0604020202020204" pitchFamily="34" charset="0"/>
              <a:buChar char="•"/>
            </a:pPr>
            <a:r>
              <a:rPr lang="en-US" dirty="0"/>
              <a:t>Major portions of Middle River levee improved to meet mitigate flood and seismic events</a:t>
            </a:r>
          </a:p>
          <a:p>
            <a:pPr>
              <a:lnSpc>
                <a:spcPct val="90000"/>
              </a:lnSpc>
              <a:spcAft>
                <a:spcPts val="600"/>
              </a:spcAft>
            </a:pPr>
            <a:r>
              <a:rPr lang="en-US" b="1" dirty="0"/>
              <a:t>Ongoing Activities</a:t>
            </a:r>
          </a:p>
          <a:p>
            <a:pPr marL="342900" indent="-228600">
              <a:lnSpc>
                <a:spcPct val="90000"/>
              </a:lnSpc>
              <a:spcAft>
                <a:spcPts val="600"/>
              </a:spcAft>
              <a:buFont typeface="Arial" panose="020B0604020202020204" pitchFamily="34" charset="0"/>
              <a:buChar char="•"/>
            </a:pPr>
            <a:r>
              <a:rPr lang="en-US" dirty="0"/>
              <a:t>Evaluate new levee monitoring technologies</a:t>
            </a:r>
          </a:p>
          <a:p>
            <a:pPr marL="342900" indent="-228600">
              <a:lnSpc>
                <a:spcPct val="90000"/>
              </a:lnSpc>
              <a:spcAft>
                <a:spcPts val="600"/>
              </a:spcAft>
              <a:buFont typeface="Arial" panose="020B0604020202020204" pitchFamily="34" charset="0"/>
              <a:buChar char="•"/>
            </a:pPr>
            <a:r>
              <a:rPr lang="en-US" dirty="0"/>
              <a:t>Continue developing on-island stockpiles</a:t>
            </a:r>
          </a:p>
          <a:p>
            <a:pPr marL="342900" indent="-228600">
              <a:lnSpc>
                <a:spcPct val="90000"/>
              </a:lnSpc>
              <a:spcAft>
                <a:spcPts val="600"/>
              </a:spcAft>
              <a:buFont typeface="Arial" panose="020B0604020202020204" pitchFamily="34" charset="0"/>
              <a:buChar char="•"/>
            </a:pPr>
            <a:r>
              <a:rPr lang="en-US" dirty="0"/>
              <a:t>Further analysis of improving Old River levees</a:t>
            </a:r>
          </a:p>
        </p:txBody>
      </p:sp>
      <p:sp>
        <p:nvSpPr>
          <p:cNvPr id="3" name="Date Placeholder 2">
            <a:extLst>
              <a:ext uri="{FF2B5EF4-FFF2-40B4-BE49-F238E27FC236}">
                <a16:creationId xmlns:a16="http://schemas.microsoft.com/office/drawing/2014/main" id="{44298C6F-D4A1-7830-EC9C-2839C7C50BF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rgbClr val="FFFFFF"/>
                </a:solidFill>
                <a:latin typeface="Calibri" panose="020F0502020204030204"/>
              </a:rPr>
              <a:t>September 27, 2022</a:t>
            </a:r>
          </a:p>
        </p:txBody>
      </p:sp>
      <p:sp>
        <p:nvSpPr>
          <p:cNvPr id="4" name="Footer Placeholder 3">
            <a:extLst>
              <a:ext uri="{FF2B5EF4-FFF2-40B4-BE49-F238E27FC236}">
                <a16:creationId xmlns:a16="http://schemas.microsoft.com/office/drawing/2014/main" id="{0310DAA1-676A-1A1B-ECD9-BB7B06A38373}"/>
              </a:ext>
            </a:extLst>
          </p:cNvPr>
          <p:cNvSpPr>
            <a:spLocks noGrp="1"/>
          </p:cNvSpPr>
          <p:nvPr>
            <p:ph type="ftr" sz="quarter" idx="11"/>
          </p:nvPr>
        </p:nvSpPr>
        <p:spPr>
          <a:xfrm>
            <a:off x="5297762" y="6356350"/>
            <a:ext cx="4114800" cy="365125"/>
          </a:xfrm>
        </p:spPr>
        <p:txBody>
          <a:bodyPr vert="horz" lIns="91440" tIns="45720" rIns="91440" bIns="45720" rtlCol="0" anchor="ctr">
            <a:normAutofit/>
          </a:bodyPr>
          <a:lstStyle/>
          <a:p>
            <a:pPr algn="l">
              <a:spcAft>
                <a:spcPts val="600"/>
              </a:spcAft>
              <a:defRPr/>
            </a:pPr>
            <a:r>
              <a:rPr lang="en-US" kern="1200" dirty="0">
                <a:solidFill>
                  <a:prstClr val="black">
                    <a:tint val="75000"/>
                  </a:prstClr>
                </a:solidFill>
                <a:latin typeface="Calibri" panose="020F0502020204030204"/>
                <a:ea typeface="+mn-ea"/>
                <a:cs typeface="+mn-cs"/>
              </a:rPr>
              <a:t>Rio Vista Town Hall</a:t>
            </a:r>
          </a:p>
        </p:txBody>
      </p:sp>
      <p:sp>
        <p:nvSpPr>
          <p:cNvPr id="14340" name="Slide Number Placeholder 5">
            <a:extLst>
              <a:ext uri="{FF2B5EF4-FFF2-40B4-BE49-F238E27FC236}">
                <a16:creationId xmlns:a16="http://schemas.microsoft.com/office/drawing/2014/main" id="{B1A503FA-15A0-4C67-9AA5-FE0AB185C508}"/>
              </a:ext>
            </a:extLst>
          </p:cNvPr>
          <p:cNvSpPr>
            <a:spLocks noGrp="1" noChangeArrowheads="1"/>
          </p:cNvSpPr>
          <p:nvPr>
            <p:ph type="sldNum" sz="quarter" idx="12"/>
          </p:nvPr>
        </p:nvSpPr>
        <p:spPr bwMode="auto">
          <a:xfrm>
            <a:off x="10052978" y="6356350"/>
            <a:ext cx="1300821"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0"/>
              </a:spcBef>
              <a:spcAft>
                <a:spcPts val="600"/>
              </a:spcAft>
              <a:buNone/>
              <a:defRPr/>
            </a:pPr>
            <a:fld id="{CD7D280A-4713-4B1F-97D8-A0DFA2EED961}" type="slidenum">
              <a:rPr lang="en-US" altLang="en-US" sz="1200">
                <a:solidFill>
                  <a:prstClr val="black">
                    <a:tint val="75000"/>
                  </a:prstClr>
                </a:solidFill>
                <a:latin typeface="Calibri" panose="020F0502020204030204"/>
              </a:rPr>
              <a:pPr>
                <a:spcBef>
                  <a:spcPts val="0"/>
                </a:spcBef>
                <a:spcAft>
                  <a:spcPts val="600"/>
                </a:spcAft>
                <a:buNone/>
                <a:defRPr/>
              </a:pPr>
              <a:t>13</a:t>
            </a:fld>
            <a:endParaRPr lang="en-US" alt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1383692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420B224-CBB8-68FD-08CC-8D4E702B8280}"/>
              </a:ext>
            </a:extLst>
          </p:cNvPr>
          <p:cNvSpPr>
            <a:spLocks noGrp="1"/>
          </p:cNvSpPr>
          <p:nvPr>
            <p:ph type="subTitle" idx="1"/>
          </p:nvPr>
        </p:nvSpPr>
        <p:spPr>
          <a:xfrm>
            <a:off x="7924800" y="2286001"/>
            <a:ext cx="4267200" cy="3505199"/>
          </a:xfrm>
        </p:spPr>
        <p:txBody>
          <a:bodyPr>
            <a:normAutofit/>
          </a:bodyPr>
          <a:lstStyle/>
          <a:p>
            <a:pPr marL="457200" indent="-457200" algn="l">
              <a:buFont typeface="Arial" panose="020B0604020202020204" pitchFamily="34" charset="0"/>
              <a:buChar char="•"/>
            </a:pPr>
            <a:r>
              <a:rPr lang="en-US" sz="2850" b="1" dirty="0"/>
              <a:t>Protecting the Delta’s historic landscape</a:t>
            </a:r>
          </a:p>
          <a:p>
            <a:pPr marL="257175" indent="-257175" algn="l">
              <a:buFont typeface="Arial" panose="020B0604020202020204" pitchFamily="34" charset="0"/>
              <a:buChar char="•"/>
            </a:pPr>
            <a:endParaRPr lang="en-US" sz="2850" b="1" dirty="0"/>
          </a:p>
          <a:p>
            <a:pPr marL="457200" indent="-457200" algn="l">
              <a:buFont typeface="Arial" panose="020B0604020202020204" pitchFamily="34" charset="0"/>
              <a:buChar char="•"/>
            </a:pPr>
            <a:r>
              <a:rPr lang="en-US" sz="2850" b="1" dirty="0"/>
              <a:t>Avoiding and reducing impacts to historic properties</a:t>
            </a:r>
          </a:p>
          <a:p>
            <a:endParaRPr lang="en-US" dirty="0"/>
          </a:p>
          <a:p>
            <a:endParaRPr lang="en-US" dirty="0"/>
          </a:p>
        </p:txBody>
      </p:sp>
      <p:pic>
        <p:nvPicPr>
          <p:cNvPr id="5" name="Picture 4">
            <a:extLst>
              <a:ext uri="{FF2B5EF4-FFF2-40B4-BE49-F238E27FC236}">
                <a16:creationId xmlns:a16="http://schemas.microsoft.com/office/drawing/2014/main" id="{868DA5EE-06C4-EFB3-948F-1CEE8EF3D6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666" y="2003711"/>
            <a:ext cx="6294134" cy="3939889"/>
          </a:xfrm>
          <a:prstGeom prst="rect">
            <a:avLst/>
          </a:prstGeom>
        </p:spPr>
      </p:pic>
      <p:sp>
        <p:nvSpPr>
          <p:cNvPr id="6" name="TextBox 5">
            <a:extLst>
              <a:ext uri="{FF2B5EF4-FFF2-40B4-BE49-F238E27FC236}">
                <a16:creationId xmlns:a16="http://schemas.microsoft.com/office/drawing/2014/main" id="{D7D2AE1C-1A11-5794-7346-4BCFA9EF1015}"/>
              </a:ext>
            </a:extLst>
          </p:cNvPr>
          <p:cNvSpPr txBox="1"/>
          <p:nvPr/>
        </p:nvSpPr>
        <p:spPr>
          <a:xfrm>
            <a:off x="2514601" y="5943600"/>
            <a:ext cx="4262871" cy="253916"/>
          </a:xfrm>
          <a:prstGeom prst="rect">
            <a:avLst/>
          </a:prstGeom>
          <a:noFill/>
        </p:spPr>
        <p:txBody>
          <a:bodyPr wrap="square" rtlCol="0">
            <a:spAutoFit/>
          </a:bodyPr>
          <a:lstStyle/>
          <a:p>
            <a:r>
              <a:rPr lang="en-US" sz="1050" dirty="0"/>
              <a:t>Delta King and Delta Queen on the Sacramento River --- 1930s</a:t>
            </a:r>
          </a:p>
        </p:txBody>
      </p:sp>
      <p:sp>
        <p:nvSpPr>
          <p:cNvPr id="7" name="TextBox 5">
            <a:extLst>
              <a:ext uri="{FF2B5EF4-FFF2-40B4-BE49-F238E27FC236}">
                <a16:creationId xmlns:a16="http://schemas.microsoft.com/office/drawing/2014/main" id="{940491AD-634D-4BDC-9355-1D4D95865AA7}"/>
              </a:ext>
            </a:extLst>
          </p:cNvPr>
          <p:cNvSpPr txBox="1">
            <a:spLocks noChangeArrowheads="1"/>
          </p:cNvSpPr>
          <p:nvPr/>
        </p:nvSpPr>
        <p:spPr bwMode="auto">
          <a:xfrm>
            <a:off x="742951" y="533307"/>
            <a:ext cx="10287000" cy="1323439"/>
          </a:xfrm>
          <a:prstGeom prst="rect">
            <a:avLst/>
          </a:prstGeom>
          <a:solidFill>
            <a:srgbClr val="002060"/>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4000" b="1" dirty="0">
                <a:solidFill>
                  <a:schemeClr val="bg1"/>
                </a:solidFill>
                <a:latin typeface="+mj-lt"/>
              </a:rPr>
              <a:t>National Historic Preservation Act </a:t>
            </a:r>
          </a:p>
          <a:p>
            <a:pPr algn="ctr">
              <a:spcBef>
                <a:spcPct val="0"/>
              </a:spcBef>
              <a:buFontTx/>
              <a:buNone/>
              <a:defRPr/>
            </a:pPr>
            <a:r>
              <a:rPr lang="en-US" altLang="en-US" sz="4000" b="1" dirty="0">
                <a:solidFill>
                  <a:schemeClr val="bg1"/>
                </a:solidFill>
                <a:latin typeface="+mj-lt"/>
              </a:rPr>
              <a:t>Section 106</a:t>
            </a:r>
          </a:p>
        </p:txBody>
      </p:sp>
      <p:sp>
        <p:nvSpPr>
          <p:cNvPr id="8" name="Footer Placeholder 2">
            <a:extLst>
              <a:ext uri="{FF2B5EF4-FFF2-40B4-BE49-F238E27FC236}">
                <a16:creationId xmlns:a16="http://schemas.microsoft.com/office/drawing/2014/main" id="{A2B68DB6-53B9-EFC0-0A08-2EBB812B8AF9}"/>
              </a:ext>
            </a:extLst>
          </p:cNvPr>
          <p:cNvSpPr>
            <a:spLocks noGrp="1"/>
          </p:cNvSpPr>
          <p:nvPr>
            <p:ph type="ftr" sz="quarter" idx="11"/>
          </p:nvPr>
        </p:nvSpPr>
        <p:spPr>
          <a:xfrm>
            <a:off x="4419600" y="6356351"/>
            <a:ext cx="3124200" cy="365125"/>
          </a:xfrm>
        </p:spPr>
        <p:txBody>
          <a:bodyPr/>
          <a:lstStyle/>
          <a:p>
            <a:pPr>
              <a:defRPr/>
            </a:pPr>
            <a:r>
              <a:rPr lang="en-US" altLang="en-US" dirty="0">
                <a:latin typeface="Arial" panose="020B0604020202020204" pitchFamily="34" charset="0"/>
                <a:cs typeface="Arial" panose="020B0604020202020204" pitchFamily="34" charset="0"/>
              </a:rPr>
              <a:t>Rio Vista Town Hall</a:t>
            </a:r>
          </a:p>
        </p:txBody>
      </p:sp>
      <p:sp>
        <p:nvSpPr>
          <p:cNvPr id="9" name="Date Placeholder 1">
            <a:extLst>
              <a:ext uri="{FF2B5EF4-FFF2-40B4-BE49-F238E27FC236}">
                <a16:creationId xmlns:a16="http://schemas.microsoft.com/office/drawing/2014/main" id="{D7DEF507-FC86-C048-52E9-411FC1A9B3A6}"/>
              </a:ext>
            </a:extLst>
          </p:cNvPr>
          <p:cNvSpPr>
            <a:spLocks noGrp="1"/>
          </p:cNvSpPr>
          <p:nvPr>
            <p:ph type="dt" sz="quarter" idx="10"/>
          </p:nvPr>
        </p:nvSpPr>
        <p:spPr>
          <a:xfrm>
            <a:off x="1981200" y="6356351"/>
            <a:ext cx="2133600" cy="365125"/>
          </a:xfrm>
        </p:spPr>
        <p:txBody>
          <a:bodyPr/>
          <a:lstStyle/>
          <a:p>
            <a:pPr>
              <a:defRPr/>
            </a:pPr>
            <a:r>
              <a:rPr lang="en-US" dirty="0"/>
              <a:t>September 27, 2022</a:t>
            </a:r>
          </a:p>
        </p:txBody>
      </p:sp>
      <p:sp>
        <p:nvSpPr>
          <p:cNvPr id="10" name="Slide Number Placeholder 4">
            <a:extLst>
              <a:ext uri="{FF2B5EF4-FFF2-40B4-BE49-F238E27FC236}">
                <a16:creationId xmlns:a16="http://schemas.microsoft.com/office/drawing/2014/main" id="{E932D2FD-28A2-F3F4-B0BD-AE06CFB8A195}"/>
              </a:ext>
            </a:extLst>
          </p:cNvPr>
          <p:cNvSpPr>
            <a:spLocks noGrp="1"/>
          </p:cNvSpPr>
          <p:nvPr>
            <p:ph type="sldNum" sz="quarter" idx="12"/>
          </p:nvPr>
        </p:nvSpPr>
        <p:spPr>
          <a:xfrm>
            <a:off x="8077200" y="6356351"/>
            <a:ext cx="2133600" cy="365125"/>
          </a:xfrm>
        </p:spPr>
        <p:txBody>
          <a:bodyPr/>
          <a:lstStyle/>
          <a:p>
            <a:pPr>
              <a:defRPr/>
            </a:pPr>
            <a:fld id="{11F837B6-E333-4A7B-A91A-E85963763E77}" type="slidenum">
              <a:rPr lang="en-US" altLang="en-US" smtClean="0"/>
              <a:pPr>
                <a:defRPr/>
              </a:pPr>
              <a:t>14</a:t>
            </a:fld>
            <a:endParaRPr lang="en-US" altLang="en-US" dirty="0"/>
          </a:p>
        </p:txBody>
      </p:sp>
    </p:spTree>
    <p:extLst>
      <p:ext uri="{BB962C8B-B14F-4D97-AF65-F5344CB8AC3E}">
        <p14:creationId xmlns:p14="http://schemas.microsoft.com/office/powerpoint/2010/main" val="4048166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88854AD6-0E12-4ED9-B448-5EA07AA36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22" y="1336159"/>
            <a:ext cx="11256956" cy="459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AC4484-9AF0-48C7-B0DE-451C02D33EA9}"/>
              </a:ext>
            </a:extLst>
          </p:cNvPr>
          <p:cNvSpPr>
            <a:spLocks noGrp="1"/>
          </p:cNvSpPr>
          <p:nvPr>
            <p:ph type="title"/>
          </p:nvPr>
        </p:nvSpPr>
        <p:spPr>
          <a:xfrm>
            <a:off x="838200" y="365125"/>
            <a:ext cx="10515600" cy="1566545"/>
          </a:xfrm>
        </p:spPr>
        <p:txBody>
          <a:bodyPr>
            <a:normAutofit fontScale="90000"/>
          </a:bodyPr>
          <a:lstStyle/>
          <a:p>
            <a:pPr algn="ctr"/>
            <a:r>
              <a:rPr lang="en-US" sz="4400" b="1" dirty="0">
                <a:latin typeface="Tahoma"/>
                <a:ea typeface="Tahoma"/>
                <a:cs typeface="Tahoma"/>
              </a:rPr>
              <a:t>Delta Conveyance Project - Timeline</a:t>
            </a:r>
            <a:br>
              <a:rPr lang="en-US" sz="4400" b="1" dirty="0">
                <a:latin typeface="Tahoma" pitchFamily="34" charset="0"/>
                <a:cs typeface="Tahoma" pitchFamily="34" charset="0"/>
              </a:rPr>
            </a:br>
            <a:r>
              <a:rPr lang="en-US" altLang="en-US" sz="2200" dirty="0">
                <a:latin typeface="Tahoma"/>
                <a:ea typeface="Tahoma"/>
                <a:cs typeface="Tahoma"/>
              </a:rPr>
              <a:t>California State Department of Water Resources’ Review and Permitting</a:t>
            </a:r>
            <a:br>
              <a:rPr lang="en-US" altLang="en-US" sz="2200" dirty="0">
                <a:latin typeface="Tahoma" panose="020B0604030504040204" pitchFamily="34" charset="0"/>
                <a:ea typeface="Tahoma" panose="020B0604030504040204" pitchFamily="34" charset="0"/>
                <a:cs typeface="Tahoma" panose="020B0604030504040204" pitchFamily="34" charset="0"/>
              </a:rPr>
            </a:br>
            <a:r>
              <a:rPr lang="en-US" altLang="en-US" sz="2200" b="1" dirty="0">
                <a:solidFill>
                  <a:srgbClr val="FF0000"/>
                </a:solidFill>
                <a:latin typeface="Tahoma"/>
                <a:ea typeface="Tahoma"/>
                <a:cs typeface="Tahoma"/>
              </a:rPr>
              <a:t>Opportunity for public input: </a:t>
            </a:r>
            <a:br>
              <a:rPr lang="en-US" altLang="en-US" sz="2200" b="1" dirty="0">
                <a:latin typeface="Tahoma" panose="020B0604030504040204" pitchFamily="34" charset="0"/>
                <a:ea typeface="Tahoma" panose="020B0604030504040204" pitchFamily="34" charset="0"/>
                <a:cs typeface="Tahoma" panose="020B0604030504040204" pitchFamily="34" charset="0"/>
              </a:rPr>
            </a:br>
            <a:r>
              <a:rPr lang="en-US" altLang="en-US" sz="2200" b="1" dirty="0">
                <a:solidFill>
                  <a:srgbClr val="FF0000"/>
                </a:solidFill>
                <a:latin typeface="Tahoma"/>
                <a:ea typeface="Tahoma"/>
                <a:cs typeface="Tahoma"/>
              </a:rPr>
              <a:t>CEQA Public Draft – now through December 16, 2022*</a:t>
            </a:r>
            <a:br>
              <a:rPr lang="en-US" altLang="en-US" sz="2200" b="1" dirty="0">
                <a:latin typeface="Tahoma" panose="020B0604030504040204" pitchFamily="34" charset="0"/>
                <a:ea typeface="Tahoma" panose="020B0604030504040204" pitchFamily="34" charset="0"/>
                <a:cs typeface="Tahoma" panose="020B0604030504040204" pitchFamily="34" charset="0"/>
              </a:rPr>
            </a:br>
            <a:endParaRPr lang="en-US" sz="2200" dirty="0"/>
          </a:p>
        </p:txBody>
      </p:sp>
      <p:sp>
        <p:nvSpPr>
          <p:cNvPr id="6" name="TextBox 5">
            <a:extLst>
              <a:ext uri="{FF2B5EF4-FFF2-40B4-BE49-F238E27FC236}">
                <a16:creationId xmlns:a16="http://schemas.microsoft.com/office/drawing/2014/main" id="{EF919FAB-B138-4199-8263-4F595E18355A}"/>
              </a:ext>
            </a:extLst>
          </p:cNvPr>
          <p:cNvSpPr txBox="1"/>
          <p:nvPr/>
        </p:nvSpPr>
        <p:spPr>
          <a:xfrm>
            <a:off x="922972" y="6308209"/>
            <a:ext cx="10804207" cy="369332"/>
          </a:xfrm>
          <a:prstGeom prst="rect">
            <a:avLst/>
          </a:prstGeom>
          <a:noFill/>
        </p:spPr>
        <p:txBody>
          <a:bodyPr wrap="square" lIns="91440" tIns="45720" rIns="91440" bIns="45720" anchor="t">
            <a:spAutoFit/>
          </a:bodyPr>
          <a:lstStyle/>
          <a:p>
            <a:r>
              <a:rPr lang="en-US" altLang="en-US" dirty="0"/>
              <a:t>* D</a:t>
            </a:r>
            <a:r>
              <a:rPr lang="en-US" altLang="en-US" i="1" dirty="0"/>
              <a:t>WR extended the public comment period from Oct 27 to Dec 16 after numerous entities  requested extensions.</a:t>
            </a:r>
            <a:endParaRPr lang="en-US" altLang="en-US" sz="1800" i="1" dirty="0"/>
          </a:p>
        </p:txBody>
      </p:sp>
      <p:sp>
        <p:nvSpPr>
          <p:cNvPr id="3" name="Oval 2">
            <a:extLst>
              <a:ext uri="{FF2B5EF4-FFF2-40B4-BE49-F238E27FC236}">
                <a16:creationId xmlns:a16="http://schemas.microsoft.com/office/drawing/2014/main" id="{3D3C3AB3-7679-4D88-B72A-6C4A33B45E6E}"/>
              </a:ext>
            </a:extLst>
          </p:cNvPr>
          <p:cNvSpPr/>
          <p:nvPr/>
        </p:nvSpPr>
        <p:spPr>
          <a:xfrm>
            <a:off x="7463118" y="2891118"/>
            <a:ext cx="605117" cy="4303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87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4484-9AF0-48C7-B0DE-451C02D33EA9}"/>
              </a:ext>
            </a:extLst>
          </p:cNvPr>
          <p:cNvSpPr>
            <a:spLocks noGrp="1"/>
          </p:cNvSpPr>
          <p:nvPr>
            <p:ph type="title"/>
          </p:nvPr>
        </p:nvSpPr>
        <p:spPr>
          <a:xfrm>
            <a:off x="826770" y="673735"/>
            <a:ext cx="11026140" cy="1566545"/>
          </a:xfrm>
        </p:spPr>
        <p:txBody>
          <a:bodyPr>
            <a:normAutofit fontScale="90000"/>
          </a:bodyPr>
          <a:lstStyle/>
          <a:p>
            <a:pPr algn="ctr">
              <a:lnSpc>
                <a:spcPct val="100000"/>
              </a:lnSpc>
              <a:defRPr/>
            </a:pPr>
            <a:r>
              <a:rPr lang="en-US" sz="4000" b="1" dirty="0">
                <a:latin typeface="Tahoma"/>
                <a:ea typeface="Tahoma"/>
                <a:cs typeface="Tahoma"/>
              </a:rPr>
              <a:t>Delta Conveyance Project – Draft EIR Chapters</a:t>
            </a:r>
            <a:br>
              <a:rPr lang="en-US" sz="1200" b="1" dirty="0">
                <a:latin typeface="Tahoma" pitchFamily="34" charset="0"/>
                <a:cs typeface="Tahoma" pitchFamily="34" charset="0"/>
              </a:rPr>
            </a:br>
            <a:br>
              <a:rPr lang="en-US" sz="1200" b="1" dirty="0">
                <a:latin typeface="Tahoma" pitchFamily="34" charset="0"/>
                <a:cs typeface="Tahoma" pitchFamily="34" charset="0"/>
              </a:rPr>
            </a:br>
            <a:r>
              <a:rPr lang="en-US" altLang="en-US" sz="2200" b="1" dirty="0">
                <a:solidFill>
                  <a:srgbClr val="FF0000"/>
                </a:solidFill>
                <a:latin typeface="Tahoma"/>
                <a:ea typeface="Tahoma"/>
                <a:cs typeface="Tahoma"/>
              </a:rPr>
              <a:t>Opportunity for public input: </a:t>
            </a:r>
            <a:br>
              <a:rPr lang="en-US" altLang="en-US" sz="2200" b="1" dirty="0">
                <a:latin typeface="Tahoma" panose="020B0604030504040204" pitchFamily="34" charset="0"/>
                <a:ea typeface="Tahoma" panose="020B0604030504040204" pitchFamily="34" charset="0"/>
                <a:cs typeface="Tahoma" panose="020B0604030504040204" pitchFamily="34" charset="0"/>
              </a:rPr>
            </a:br>
            <a:r>
              <a:rPr lang="en-US" altLang="en-US" sz="2200" b="1" dirty="0">
                <a:solidFill>
                  <a:srgbClr val="FF0000"/>
                </a:solidFill>
                <a:latin typeface="Tahoma"/>
                <a:ea typeface="Tahoma"/>
                <a:cs typeface="Tahoma"/>
              </a:rPr>
              <a:t>CEQA Public Draft – now through December 16, 2022</a:t>
            </a:r>
            <a:br>
              <a:rPr lang="en-US" altLang="en-US" sz="2200" b="1" dirty="0">
                <a:latin typeface="Tahoma" panose="020B0604030504040204" pitchFamily="34" charset="0"/>
                <a:ea typeface="Tahoma" panose="020B0604030504040204" pitchFamily="34" charset="0"/>
                <a:cs typeface="Tahoma" panose="020B0604030504040204" pitchFamily="34" charset="0"/>
              </a:rPr>
            </a:br>
            <a:br>
              <a:rPr lang="en-US" altLang="en-US" sz="2200" b="1" dirty="0">
                <a:latin typeface="Tahoma" panose="020B0604030504040204" pitchFamily="34" charset="0"/>
                <a:ea typeface="Tahoma" panose="020B0604030504040204" pitchFamily="34" charset="0"/>
                <a:cs typeface="Tahoma" panose="020B0604030504040204" pitchFamily="34" charset="0"/>
              </a:rPr>
            </a:br>
            <a:endParaRPr lang="en-US" sz="2200" dirty="0"/>
          </a:p>
        </p:txBody>
      </p:sp>
      <p:sp>
        <p:nvSpPr>
          <p:cNvPr id="6" name="TextBox 5">
            <a:extLst>
              <a:ext uri="{FF2B5EF4-FFF2-40B4-BE49-F238E27FC236}">
                <a16:creationId xmlns:a16="http://schemas.microsoft.com/office/drawing/2014/main" id="{EF919FAB-B138-4199-8263-4F595E18355A}"/>
              </a:ext>
            </a:extLst>
          </p:cNvPr>
          <p:cNvSpPr txBox="1"/>
          <p:nvPr/>
        </p:nvSpPr>
        <p:spPr>
          <a:xfrm>
            <a:off x="922972" y="6308209"/>
            <a:ext cx="8975407" cy="369332"/>
          </a:xfrm>
          <a:prstGeom prst="rect">
            <a:avLst/>
          </a:prstGeom>
          <a:noFill/>
        </p:spPr>
        <p:txBody>
          <a:bodyPr wrap="square" lIns="91440" tIns="45720" rIns="91440" bIns="45720" anchor="t">
            <a:spAutoFit/>
          </a:bodyPr>
          <a:lstStyle/>
          <a:p>
            <a:pPr marL="0" indent="0">
              <a:buFont typeface="Arial" panose="020B0604020202020204" pitchFamily="34" charset="0"/>
              <a:buNone/>
            </a:pPr>
            <a:endParaRPr lang="en-US" altLang="en-US" sz="1800" dirty="0">
              <a:cs typeface="Calibri"/>
            </a:endParaRPr>
          </a:p>
        </p:txBody>
      </p:sp>
      <p:graphicFrame>
        <p:nvGraphicFramePr>
          <p:cNvPr id="5" name="Table 2">
            <a:extLst>
              <a:ext uri="{FF2B5EF4-FFF2-40B4-BE49-F238E27FC236}">
                <a16:creationId xmlns:a16="http://schemas.microsoft.com/office/drawing/2014/main" id="{A7AC9B7D-EA3F-43DD-A668-4F3D27102137}"/>
              </a:ext>
            </a:extLst>
          </p:cNvPr>
          <p:cNvGraphicFramePr>
            <a:graphicFrameLocks noGrp="1"/>
          </p:cNvGraphicFramePr>
          <p:nvPr>
            <p:extLst>
              <p:ext uri="{D42A27DB-BD31-4B8C-83A1-F6EECF244321}">
                <p14:modId xmlns:p14="http://schemas.microsoft.com/office/powerpoint/2010/main" val="3537529170"/>
              </p:ext>
            </p:extLst>
          </p:nvPr>
        </p:nvGraphicFramePr>
        <p:xfrm>
          <a:off x="2172200" y="2039999"/>
          <a:ext cx="7847598" cy="2489200"/>
        </p:xfrm>
        <a:graphic>
          <a:graphicData uri="http://schemas.openxmlformats.org/drawingml/2006/table">
            <a:tbl>
              <a:tblPr firstRow="1" bandRow="1">
                <a:tableStyleId>{5C22544A-7EE6-4342-B048-85BDC9FD1C3A}</a:tableStyleId>
              </a:tblPr>
              <a:tblGrid>
                <a:gridCol w="2615866">
                  <a:extLst>
                    <a:ext uri="{9D8B030D-6E8A-4147-A177-3AD203B41FA5}">
                      <a16:colId xmlns:a16="http://schemas.microsoft.com/office/drawing/2014/main" val="1353528423"/>
                    </a:ext>
                  </a:extLst>
                </a:gridCol>
                <a:gridCol w="4086123">
                  <a:extLst>
                    <a:ext uri="{9D8B030D-6E8A-4147-A177-3AD203B41FA5}">
                      <a16:colId xmlns:a16="http://schemas.microsoft.com/office/drawing/2014/main" val="1448554375"/>
                    </a:ext>
                  </a:extLst>
                </a:gridCol>
                <a:gridCol w="1145609">
                  <a:extLst>
                    <a:ext uri="{9D8B030D-6E8A-4147-A177-3AD203B41FA5}">
                      <a16:colId xmlns:a16="http://schemas.microsoft.com/office/drawing/2014/main" val="3431804288"/>
                    </a:ext>
                  </a:extLst>
                </a:gridCol>
              </a:tblGrid>
              <a:tr h="0">
                <a:tc>
                  <a:txBody>
                    <a:bodyPr/>
                    <a:lstStyle/>
                    <a:p>
                      <a:r>
                        <a:rPr lang="en-US" dirty="0"/>
                        <a:t>Chapters</a:t>
                      </a:r>
                    </a:p>
                  </a:txBody>
                  <a:tcPr/>
                </a:tc>
                <a:tc>
                  <a:txBody>
                    <a:bodyPr/>
                    <a:lstStyle/>
                    <a:p>
                      <a:r>
                        <a:rPr lang="en-US" dirty="0"/>
                        <a:t>Description</a:t>
                      </a:r>
                    </a:p>
                  </a:txBody>
                  <a:tcPr/>
                </a:tc>
                <a:tc>
                  <a:txBody>
                    <a:bodyPr/>
                    <a:lstStyle/>
                    <a:p>
                      <a:r>
                        <a:rPr lang="en-US" dirty="0"/>
                        <a:t>Pages</a:t>
                      </a:r>
                    </a:p>
                  </a:txBody>
                  <a:tcPr/>
                </a:tc>
                <a:extLst>
                  <a:ext uri="{0D108BD9-81ED-4DB2-BD59-A6C34878D82A}">
                    <a16:rowId xmlns:a16="http://schemas.microsoft.com/office/drawing/2014/main" val="3967387425"/>
                  </a:ext>
                </a:extLst>
              </a:tr>
              <a:tr h="370840">
                <a:tc>
                  <a:txBody>
                    <a:bodyPr/>
                    <a:lstStyle/>
                    <a:p>
                      <a:r>
                        <a:rPr lang="en-US" dirty="0"/>
                        <a:t>Executive Summary</a:t>
                      </a:r>
                    </a:p>
                  </a:txBody>
                  <a:tcPr/>
                </a:tc>
                <a:tc>
                  <a:txBody>
                    <a:bodyPr/>
                    <a:lstStyle/>
                    <a:p>
                      <a:r>
                        <a:rPr lang="en-US" dirty="0"/>
                        <a:t>Overview</a:t>
                      </a:r>
                    </a:p>
                  </a:txBody>
                  <a:tcPr/>
                </a:tc>
                <a:tc>
                  <a:txBody>
                    <a:bodyPr/>
                    <a:lstStyle/>
                    <a:p>
                      <a:r>
                        <a:rPr lang="en-US" dirty="0"/>
                        <a:t>119</a:t>
                      </a:r>
                    </a:p>
                  </a:txBody>
                  <a:tcPr/>
                </a:tc>
                <a:extLst>
                  <a:ext uri="{0D108BD9-81ED-4DB2-BD59-A6C34878D82A}">
                    <a16:rowId xmlns:a16="http://schemas.microsoft.com/office/drawing/2014/main" val="2496763253"/>
                  </a:ext>
                </a:extLst>
              </a:tr>
              <a:tr h="370840">
                <a:tc>
                  <a:txBody>
                    <a:bodyPr/>
                    <a:lstStyle/>
                    <a:p>
                      <a:r>
                        <a:rPr lang="en-US" dirty="0"/>
                        <a:t>Intro Chapters (1 – 4)</a:t>
                      </a:r>
                    </a:p>
                  </a:txBody>
                  <a:tcPr/>
                </a:tc>
                <a:tc>
                  <a:txBody>
                    <a:bodyPr/>
                    <a:lstStyle/>
                    <a:p>
                      <a:r>
                        <a:rPr lang="en-US" dirty="0"/>
                        <a:t>Introduction &amp; Project Description</a:t>
                      </a:r>
                    </a:p>
                  </a:txBody>
                  <a:tcPr/>
                </a:tc>
                <a:tc>
                  <a:txBody>
                    <a:bodyPr/>
                    <a:lstStyle/>
                    <a:p>
                      <a:r>
                        <a:rPr lang="en-US" dirty="0"/>
                        <a:t>239</a:t>
                      </a:r>
                    </a:p>
                  </a:txBody>
                  <a:tcPr/>
                </a:tc>
                <a:extLst>
                  <a:ext uri="{0D108BD9-81ED-4DB2-BD59-A6C34878D82A}">
                    <a16:rowId xmlns:a16="http://schemas.microsoft.com/office/drawing/2014/main" val="4180392593"/>
                  </a:ext>
                </a:extLst>
              </a:tr>
              <a:tr h="370840">
                <a:tc>
                  <a:txBody>
                    <a:bodyPr/>
                    <a:lstStyle/>
                    <a:p>
                      <a:r>
                        <a:rPr lang="en-US" dirty="0"/>
                        <a:t>Resource Chapters (5-35)</a:t>
                      </a:r>
                    </a:p>
                  </a:txBody>
                  <a:tcPr/>
                </a:tc>
                <a:tc>
                  <a:txBody>
                    <a:bodyPr/>
                    <a:lstStyle/>
                    <a:p>
                      <a:r>
                        <a:rPr lang="en-US" dirty="0"/>
                        <a:t>CEQA </a:t>
                      </a:r>
                    </a:p>
                  </a:txBody>
                  <a:tcPr/>
                </a:tc>
                <a:tc>
                  <a:txBody>
                    <a:bodyPr/>
                    <a:lstStyle/>
                    <a:p>
                      <a:r>
                        <a:rPr lang="en-US" dirty="0"/>
                        <a:t>2,685</a:t>
                      </a:r>
                    </a:p>
                  </a:txBody>
                  <a:tcPr/>
                </a:tc>
                <a:extLst>
                  <a:ext uri="{0D108BD9-81ED-4DB2-BD59-A6C34878D82A}">
                    <a16:rowId xmlns:a16="http://schemas.microsoft.com/office/drawing/2014/main" val="3304853935"/>
                  </a:ext>
                </a:extLst>
              </a:tr>
              <a:tr h="370840">
                <a:tc>
                  <a:txBody>
                    <a:bodyPr/>
                    <a:lstStyle/>
                    <a:p>
                      <a:r>
                        <a:rPr lang="en-US" dirty="0"/>
                        <a:t>Appendices</a:t>
                      </a:r>
                    </a:p>
                  </a:txBody>
                  <a:tcPr/>
                </a:tc>
                <a:tc>
                  <a:txBody>
                    <a:bodyPr/>
                    <a:lstStyle/>
                    <a:p>
                      <a:r>
                        <a:rPr lang="en-US" dirty="0"/>
                        <a:t>Supporting information &amp; documentation</a:t>
                      </a:r>
                    </a:p>
                  </a:txBody>
                  <a:tcPr/>
                </a:tc>
                <a:tc>
                  <a:txBody>
                    <a:bodyPr/>
                    <a:lstStyle/>
                    <a:p>
                      <a:r>
                        <a:rPr lang="en-US" dirty="0"/>
                        <a:t>18,750</a:t>
                      </a:r>
                    </a:p>
                  </a:txBody>
                  <a:tcPr/>
                </a:tc>
                <a:extLst>
                  <a:ext uri="{0D108BD9-81ED-4DB2-BD59-A6C34878D82A}">
                    <a16:rowId xmlns:a16="http://schemas.microsoft.com/office/drawing/2014/main" val="4027007267"/>
                  </a:ext>
                </a:extLst>
              </a:tr>
              <a:tr h="370840">
                <a:tc>
                  <a:txBody>
                    <a:bodyPr/>
                    <a:lstStyle/>
                    <a:p>
                      <a:endParaRPr lang="en-US" dirty="0"/>
                    </a:p>
                  </a:txBody>
                  <a:tcPr/>
                </a:tc>
                <a:tc>
                  <a:txBody>
                    <a:bodyPr/>
                    <a:lstStyle/>
                    <a:p>
                      <a:r>
                        <a:rPr lang="en-US" b="1" dirty="0"/>
                        <a:t>Approximate Total DEIR Page Count </a:t>
                      </a:r>
                      <a:r>
                        <a:rPr lang="en-US" dirty="0"/>
                        <a:t>(excludes modeling &amp; survey information) </a:t>
                      </a:r>
                    </a:p>
                  </a:txBody>
                  <a:tcPr/>
                </a:tc>
                <a:tc>
                  <a:txBody>
                    <a:bodyPr/>
                    <a:lstStyle/>
                    <a:p>
                      <a:r>
                        <a:rPr lang="en-US" b="1" dirty="0"/>
                        <a:t>21,793</a:t>
                      </a:r>
                    </a:p>
                  </a:txBody>
                  <a:tcPr/>
                </a:tc>
                <a:extLst>
                  <a:ext uri="{0D108BD9-81ED-4DB2-BD59-A6C34878D82A}">
                    <a16:rowId xmlns:a16="http://schemas.microsoft.com/office/drawing/2014/main" val="3827127330"/>
                  </a:ext>
                </a:extLst>
              </a:tr>
            </a:tbl>
          </a:graphicData>
        </a:graphic>
      </p:graphicFrame>
      <p:sp>
        <p:nvSpPr>
          <p:cNvPr id="7" name="TextBox 6">
            <a:extLst>
              <a:ext uri="{FF2B5EF4-FFF2-40B4-BE49-F238E27FC236}">
                <a16:creationId xmlns:a16="http://schemas.microsoft.com/office/drawing/2014/main" id="{2341F1EB-7B1E-4ECF-8C9E-D9799A64F23C}"/>
              </a:ext>
            </a:extLst>
          </p:cNvPr>
          <p:cNvSpPr txBox="1"/>
          <p:nvPr/>
        </p:nvSpPr>
        <p:spPr>
          <a:xfrm>
            <a:off x="1236820" y="4680040"/>
            <a:ext cx="9718357" cy="1369606"/>
          </a:xfrm>
          <a:prstGeom prst="rect">
            <a:avLst/>
          </a:prstGeom>
          <a:noFill/>
        </p:spPr>
        <p:txBody>
          <a:bodyPr wrap="square">
            <a:spAutoFit/>
          </a:bodyPr>
          <a:lstStyle/>
          <a:p>
            <a:pPr algn="just">
              <a:spcBef>
                <a:spcPct val="0"/>
              </a:spcBef>
            </a:pPr>
            <a:endParaRPr lang="en-US" altLang="en-US" b="1" dirty="0">
              <a:latin typeface="Tahoma" panose="020B0604030504040204" pitchFamily="34" charset="0"/>
              <a:ea typeface="Tahoma" panose="020B0604030504040204" pitchFamily="34" charset="0"/>
              <a:cs typeface="Tahoma" panose="020B0604030504040204" pitchFamily="34" charset="0"/>
            </a:endParaRPr>
          </a:p>
          <a:p>
            <a:pPr algn="just">
              <a:spcBef>
                <a:spcPct val="0"/>
              </a:spcBef>
            </a:pPr>
            <a:r>
              <a:rPr lang="en-US" altLang="en-US" b="1" dirty="0">
                <a:latin typeface="Tahoma" panose="020B0604030504040204" pitchFamily="34" charset="0"/>
                <a:ea typeface="Tahoma" panose="020B0604030504040204" pitchFamily="34" charset="0"/>
                <a:cs typeface="Tahoma" panose="020B0604030504040204" pitchFamily="34" charset="0"/>
              </a:rPr>
              <a:t>DEIR </a:t>
            </a:r>
            <a:r>
              <a:rPr lang="en-US" altLang="en-US" sz="1800" b="1" dirty="0">
                <a:latin typeface="Tahoma" panose="020B0604030504040204" pitchFamily="34" charset="0"/>
                <a:ea typeface="Tahoma" panose="020B0604030504040204" pitchFamily="34" charset="0"/>
                <a:cs typeface="Tahoma" panose="020B0604030504040204" pitchFamily="34" charset="0"/>
              </a:rPr>
              <a:t>Document</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a:p>
            <a:pPr algn="just">
              <a:spcBef>
                <a:spcPct val="0"/>
              </a:spcBef>
            </a:pPr>
            <a:endParaRPr lang="en-US" sz="1100" dirty="0">
              <a:hlinkClick r:id="rId3"/>
            </a:endParaRPr>
          </a:p>
          <a:p>
            <a:pPr algn="just">
              <a:spcBef>
                <a:spcPct val="0"/>
              </a:spcBef>
            </a:pPr>
            <a:r>
              <a:rPr lang="en-US" sz="1800" dirty="0">
                <a:hlinkClick r:id="rId3"/>
              </a:rPr>
              <a:t>Read the Document (deltaconveyanceproject.com)</a:t>
            </a:r>
            <a:endParaRPr lang="en-US" sz="1800" dirty="0"/>
          </a:p>
          <a:p>
            <a:pPr algn="just">
              <a:spcBef>
                <a:spcPct val="0"/>
              </a:spcBef>
            </a:pPr>
            <a:r>
              <a:rPr lang="en-US" dirty="0">
                <a:solidFill>
                  <a:srgbClr val="FF0000"/>
                </a:solidFill>
              </a:rPr>
              <a:t>Submit Comments</a:t>
            </a:r>
            <a:r>
              <a:rPr lang="en-US" dirty="0"/>
              <a:t>: </a:t>
            </a:r>
            <a:r>
              <a:rPr lang="en-US" dirty="0">
                <a:hlinkClick r:id="rId4"/>
              </a:rPr>
              <a:t>Deltaconveyancecomments@water.ca.gov</a:t>
            </a:r>
            <a:r>
              <a:rPr lang="en-US" dirty="0"/>
              <a:t> </a:t>
            </a:r>
            <a:endParaRPr lang="en-US" sz="1800" dirty="0"/>
          </a:p>
        </p:txBody>
      </p:sp>
    </p:spTree>
    <p:extLst>
      <p:ext uri="{BB962C8B-B14F-4D97-AF65-F5344CB8AC3E}">
        <p14:creationId xmlns:p14="http://schemas.microsoft.com/office/powerpoint/2010/main" val="1598523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9" name="Rectangle 41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elta Levees - Delta Science Center">
            <a:extLst>
              <a:ext uri="{FF2B5EF4-FFF2-40B4-BE49-F238E27FC236}">
                <a16:creationId xmlns:a16="http://schemas.microsoft.com/office/drawing/2014/main" id="{8DCA72A3-4DD2-477E-9971-817F856B8B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19" r="10366" b="-2"/>
          <a:stretch/>
        </p:blipFill>
        <p:spPr bwMode="auto">
          <a:xfrm>
            <a:off x="20" y="431"/>
            <a:ext cx="7351625" cy="580528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1A3D47E6-9BA3-437B-BA34-83258219FBC8}"/>
              </a:ext>
            </a:extLst>
          </p:cNvPr>
          <p:cNvSpPr txBox="1">
            <a:spLocks/>
          </p:cNvSpPr>
          <p:nvPr/>
        </p:nvSpPr>
        <p:spPr>
          <a:xfrm>
            <a:off x="7503886" y="374301"/>
            <a:ext cx="4694463" cy="562009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2900" b="1" dirty="0"/>
              <a:t>Additional References:</a:t>
            </a:r>
          </a:p>
          <a:p>
            <a:pPr marL="0" indent="0">
              <a:spcBef>
                <a:spcPct val="0"/>
              </a:spcBef>
              <a:buNone/>
            </a:pPr>
            <a:endParaRPr lang="en-US" sz="1800" b="1" dirty="0"/>
          </a:p>
          <a:p>
            <a:pPr marL="0" indent="0">
              <a:spcBef>
                <a:spcPct val="0"/>
              </a:spcBef>
              <a:buNone/>
            </a:pPr>
            <a:r>
              <a:rPr lang="en-US" sz="2300" b="1" dirty="0"/>
              <a:t>Department of Water Resources, Delta Conveyance Project:</a:t>
            </a:r>
          </a:p>
          <a:p>
            <a:pPr marL="0" indent="0">
              <a:spcBef>
                <a:spcPct val="0"/>
              </a:spcBef>
              <a:buNone/>
            </a:pPr>
            <a:r>
              <a:rPr lang="en-US" sz="2300" dirty="0">
                <a:hlinkClick r:id="rId4"/>
              </a:rPr>
              <a:t>Delta Conveyance Homepage (deltaconveyanceproject.com)</a:t>
            </a:r>
            <a:endParaRPr lang="en-US" sz="2300" dirty="0"/>
          </a:p>
          <a:p>
            <a:pPr marL="0" indent="0">
              <a:spcBef>
                <a:spcPct val="0"/>
              </a:spcBef>
              <a:buNone/>
            </a:pPr>
            <a:endParaRPr lang="en-US" sz="2300" dirty="0"/>
          </a:p>
          <a:p>
            <a:pPr marL="0" indent="0">
              <a:buNone/>
            </a:pPr>
            <a:r>
              <a:rPr lang="en-US" altLang="en-US" sz="2300" b="1" dirty="0"/>
              <a:t>Delta Counties Coalition</a:t>
            </a:r>
          </a:p>
          <a:p>
            <a:pPr marL="0" indent="0">
              <a:buNone/>
            </a:pPr>
            <a:r>
              <a:rPr lang="en-US" altLang="en-US" sz="2300" dirty="0">
                <a:hlinkClick r:id="rId5"/>
              </a:rPr>
              <a:t>https://delta.saccounty.gov/content/Pages/delta-counties-coalition.aspx</a:t>
            </a:r>
            <a:endParaRPr lang="en-US" altLang="en-US" sz="2300" dirty="0"/>
          </a:p>
          <a:p>
            <a:pPr marL="0" indent="0">
              <a:buNone/>
            </a:pPr>
            <a:endParaRPr lang="en-US" altLang="en-US" sz="2300" dirty="0"/>
          </a:p>
          <a:p>
            <a:pPr marL="0" indent="0">
              <a:buNone/>
            </a:pPr>
            <a:r>
              <a:rPr lang="en-US" altLang="en-US" sz="2300" b="1" dirty="0"/>
              <a:t>Restore the Delta</a:t>
            </a:r>
          </a:p>
          <a:p>
            <a:pPr marL="0" indent="0">
              <a:buNone/>
            </a:pPr>
            <a:r>
              <a:rPr lang="en-US" altLang="en-US" sz="2300" dirty="0">
                <a:hlinkClick r:id="rId6"/>
              </a:rPr>
              <a:t>https://restorethedelta.org/</a:t>
            </a:r>
            <a:r>
              <a:rPr lang="en-US" altLang="en-US" sz="2300" dirty="0"/>
              <a:t> </a:t>
            </a:r>
          </a:p>
          <a:p>
            <a:pPr marL="0" indent="0">
              <a:buNone/>
            </a:pPr>
            <a:endParaRPr lang="en-US" altLang="en-US" sz="2300" dirty="0"/>
          </a:p>
          <a:p>
            <a:pPr marL="0" indent="0">
              <a:buNone/>
            </a:pPr>
            <a:r>
              <a:rPr lang="en-US" altLang="en-US" sz="2300" b="1" dirty="0"/>
              <a:t>Save the California Delta Alliance (STCDA)</a:t>
            </a:r>
          </a:p>
          <a:p>
            <a:pPr marL="0" indent="0">
              <a:buNone/>
            </a:pPr>
            <a:r>
              <a:rPr lang="en-US" altLang="en-US" sz="2300" dirty="0">
                <a:hlinkClick r:id="rId7"/>
              </a:rPr>
              <a:t>https://nodeltagates.com/</a:t>
            </a:r>
            <a:r>
              <a:rPr lang="en-US" altLang="en-US" sz="2300" dirty="0"/>
              <a:t> </a:t>
            </a:r>
          </a:p>
          <a:p>
            <a:pPr marL="0" indent="0">
              <a:buNone/>
            </a:pPr>
            <a:endParaRPr lang="en-US" altLang="en-US" sz="2300" dirty="0"/>
          </a:p>
          <a:p>
            <a:pPr marL="0" indent="0">
              <a:buNone/>
            </a:pPr>
            <a:r>
              <a:rPr lang="en-US" altLang="en-US" sz="2300" b="1" dirty="0"/>
              <a:t>Bay Delta Live Website</a:t>
            </a:r>
          </a:p>
          <a:p>
            <a:pPr marL="0" indent="0">
              <a:buNone/>
            </a:pPr>
            <a:r>
              <a:rPr lang="en-US" altLang="en-US" sz="2300" dirty="0">
                <a:hlinkClick r:id="rId8"/>
              </a:rPr>
              <a:t>https://www.baydeltalive.com/</a:t>
            </a:r>
            <a:r>
              <a:rPr lang="en-US" altLang="en-US" sz="2300" dirty="0"/>
              <a:t> </a:t>
            </a:r>
          </a:p>
          <a:p>
            <a:pPr marL="0" indent="0">
              <a:buNone/>
            </a:pPr>
            <a:endParaRPr lang="en-US" altLang="en-US" sz="2300" dirty="0"/>
          </a:p>
          <a:p>
            <a:pPr marL="0" indent="0">
              <a:buNone/>
            </a:pPr>
            <a:r>
              <a:rPr lang="en-US" altLang="en-US" sz="2300" b="1" dirty="0"/>
              <a:t>California Data Exchange Center</a:t>
            </a:r>
          </a:p>
          <a:p>
            <a:pPr marL="0" indent="0">
              <a:buNone/>
            </a:pPr>
            <a:r>
              <a:rPr lang="en-US" altLang="en-US" sz="2300" dirty="0">
                <a:hlinkClick r:id="rId9"/>
              </a:rPr>
              <a:t>https://cdec.water.ca.gov/</a:t>
            </a:r>
            <a:endParaRPr lang="en-US" altLang="en-US" sz="2300" dirty="0"/>
          </a:p>
          <a:p>
            <a:pPr marL="0" indent="0">
              <a:buNone/>
            </a:pPr>
            <a:endParaRPr lang="en-US" altLang="en-US" sz="2300" dirty="0"/>
          </a:p>
          <a:p>
            <a:pPr marL="0" indent="0">
              <a:buNone/>
            </a:pPr>
            <a:r>
              <a:rPr lang="en-US" altLang="en-US" sz="2300" b="1" dirty="0"/>
              <a:t>Water Education Foundation</a:t>
            </a:r>
            <a:endParaRPr lang="en-US" altLang="en-US" sz="2300" b="1" dirty="0">
              <a:hlinkClick r:id="rId10"/>
            </a:endParaRPr>
          </a:p>
          <a:p>
            <a:pPr marL="0" indent="0">
              <a:buNone/>
            </a:pPr>
            <a:r>
              <a:rPr lang="en-US" altLang="en-US" sz="2300" dirty="0">
                <a:hlinkClick r:id="rId10"/>
              </a:rPr>
              <a:t>https://www.watereducation.org/aquapedia/sacramento-san-joaquin-delta</a:t>
            </a:r>
            <a:endParaRPr lang="en-US" altLang="en-US" sz="2300" dirty="0"/>
          </a:p>
          <a:p>
            <a:pPr marL="0" indent="0">
              <a:buNone/>
            </a:pPr>
            <a:endParaRPr lang="en-US" altLang="en-US" sz="500" dirty="0"/>
          </a:p>
        </p:txBody>
      </p:sp>
      <p:sp>
        <p:nvSpPr>
          <p:cNvPr id="4121" name="Rectangle 41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6" name="Rectangle 41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370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1E84E7-58DE-4C02-9008-94E68309B7E1}"/>
              </a:ext>
            </a:extLst>
          </p:cNvPr>
          <p:cNvSpPr txBox="1"/>
          <p:nvPr/>
        </p:nvSpPr>
        <p:spPr>
          <a:xfrm>
            <a:off x="1600200" y="209127"/>
            <a:ext cx="10439400" cy="523220"/>
          </a:xfrm>
          <a:prstGeom prst="rect">
            <a:avLst/>
          </a:prstGeom>
          <a:noFill/>
        </p:spPr>
        <p:txBody>
          <a:bodyPr wrap="square">
            <a:spAutoFit/>
          </a:bodyPr>
          <a:lstStyle/>
          <a:p>
            <a:r>
              <a:rPr lang="en-US" sz="2800" b="1" dirty="0">
                <a:latin typeface="Tahoma" pitchFamily="34" charset="0"/>
                <a:cs typeface="Tahoma" pitchFamily="34" charset="0"/>
              </a:rPr>
              <a:t>State-Wide Water Project Challenges</a:t>
            </a:r>
          </a:p>
        </p:txBody>
      </p:sp>
      <p:cxnSp>
        <p:nvCxnSpPr>
          <p:cNvPr id="4" name="Straight Connector 3">
            <a:extLst>
              <a:ext uri="{FF2B5EF4-FFF2-40B4-BE49-F238E27FC236}">
                <a16:creationId xmlns:a16="http://schemas.microsoft.com/office/drawing/2014/main" id="{4FF7E2F3-EFEE-483E-896B-4B4A5BD69A48}"/>
              </a:ext>
            </a:extLst>
          </p:cNvPr>
          <p:cNvCxnSpPr/>
          <p:nvPr/>
        </p:nvCxnSpPr>
        <p:spPr>
          <a:xfrm>
            <a:off x="1676400" y="751820"/>
            <a:ext cx="9220200" cy="0"/>
          </a:xfrm>
          <a:prstGeom prst="line">
            <a:avLst/>
          </a:prstGeom>
          <a:ln w="57150"/>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7" name="Content Placeholder 8">
            <a:extLst>
              <a:ext uri="{FF2B5EF4-FFF2-40B4-BE49-F238E27FC236}">
                <a16:creationId xmlns:a16="http://schemas.microsoft.com/office/drawing/2014/main" id="{A1B68ECB-2AA9-45B7-9F2F-2C18B52AD0C8}"/>
              </a:ext>
            </a:extLst>
          </p:cNvPr>
          <p:cNvSpPr txBox="1">
            <a:spLocks/>
          </p:cNvSpPr>
          <p:nvPr/>
        </p:nvSpPr>
        <p:spPr>
          <a:xfrm>
            <a:off x="2352454" y="843584"/>
            <a:ext cx="5321526" cy="5540940"/>
          </a:xfrm>
          <a:prstGeom prst="rect">
            <a:avLst/>
          </a:prstGeom>
          <a:solidFill>
            <a:schemeClr val="bg1"/>
          </a:solidFill>
        </p:spPr>
        <p:txBody>
          <a:bodyPr/>
          <a:lstStyle/>
          <a:p>
            <a:pPr>
              <a:lnSpc>
                <a:spcPct val="150000"/>
              </a:lnSpc>
              <a:defRPr/>
            </a:pPr>
            <a:r>
              <a:rPr lang="en-US"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19</a:t>
            </a:r>
            <a:r>
              <a:rPr lang="en-US" b="1" kern="0" baseline="30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th</a:t>
            </a:r>
            <a:r>
              <a:rPr lang="en-US"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Century Laws</a:t>
            </a:r>
          </a:p>
          <a:p>
            <a:pPr marL="285750" indent="-285750">
              <a:lnSpc>
                <a:spcPct val="150000"/>
              </a:lnSpc>
              <a:buFont typeface="Arial" panose="020B0604020202020204" pitchFamily="34" charset="0"/>
              <a:buChar char="•"/>
              <a:defRPr/>
            </a:pPr>
            <a:r>
              <a:rPr lang="en-US"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Policies to encourage economic development</a:t>
            </a:r>
          </a:p>
          <a:p>
            <a:pPr>
              <a:lnSpc>
                <a:spcPct val="150000"/>
              </a:lnSpc>
              <a:defRPr/>
            </a:pPr>
            <a:r>
              <a:rPr lang="en-US"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20</a:t>
            </a:r>
            <a:r>
              <a:rPr lang="en-US" b="1" kern="0" baseline="30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th</a:t>
            </a:r>
            <a:r>
              <a:rPr lang="en-US"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Century Infrastructure</a:t>
            </a:r>
          </a:p>
          <a:p>
            <a:pPr marL="285750" indent="-285750">
              <a:lnSpc>
                <a:spcPct val="150000"/>
              </a:lnSpc>
              <a:buFont typeface="Arial" panose="020B0604020202020204" pitchFamily="34" charset="0"/>
              <a:buChar char="•"/>
              <a:defRPr/>
            </a:pPr>
            <a:r>
              <a:rPr lang="en-US"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Federal Reclamation Projects</a:t>
            </a:r>
          </a:p>
          <a:p>
            <a:pPr marL="285750" indent="-285750">
              <a:lnSpc>
                <a:spcPct val="150000"/>
              </a:lnSpc>
              <a:buFont typeface="Arial" panose="020B0604020202020204" pitchFamily="34" charset="0"/>
              <a:buChar char="•"/>
              <a:defRPr/>
            </a:pPr>
            <a:r>
              <a:rPr lang="en-US"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State Water Projects</a:t>
            </a:r>
          </a:p>
          <a:p>
            <a:pPr marL="285750" indent="-285750">
              <a:lnSpc>
                <a:spcPct val="150000"/>
              </a:lnSpc>
              <a:buFont typeface="Arial" panose="020B0604020202020204" pitchFamily="34" charset="0"/>
              <a:buChar char="•"/>
              <a:defRPr/>
            </a:pPr>
            <a:r>
              <a:rPr lang="en-US"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Municipal Provider Projects</a:t>
            </a:r>
          </a:p>
          <a:p>
            <a:pPr>
              <a:lnSpc>
                <a:spcPct val="150000"/>
              </a:lnSpc>
              <a:defRPr/>
            </a:pPr>
            <a:r>
              <a:rPr lang="en-US"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21</a:t>
            </a:r>
            <a:r>
              <a:rPr lang="en-US" b="1" kern="0" baseline="30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st</a:t>
            </a:r>
            <a:r>
              <a:rPr lang="en-US"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Century Challenges</a:t>
            </a:r>
          </a:p>
          <a:p>
            <a:pPr marL="285750" indent="-285750">
              <a:lnSpc>
                <a:spcPct val="150000"/>
              </a:lnSpc>
              <a:buFont typeface="Arial" panose="020B0604020202020204" pitchFamily="34" charset="0"/>
              <a:buChar char="•"/>
              <a:defRPr/>
            </a:pPr>
            <a:r>
              <a:rPr lang="en-US"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Urban Population Growth</a:t>
            </a:r>
          </a:p>
          <a:p>
            <a:pPr marL="285750" indent="-285750">
              <a:lnSpc>
                <a:spcPct val="150000"/>
              </a:lnSpc>
              <a:buFont typeface="Arial" panose="020B0604020202020204" pitchFamily="34" charset="0"/>
              <a:buChar char="•"/>
              <a:defRPr/>
            </a:pPr>
            <a:r>
              <a:rPr lang="en-US"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Climate Change</a:t>
            </a:r>
          </a:p>
          <a:p>
            <a:pPr>
              <a:lnSpc>
                <a:spcPct val="150000"/>
              </a:lnSpc>
              <a:defRPr/>
            </a:pPr>
            <a:r>
              <a:rPr lang="en-US"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Results</a:t>
            </a:r>
          </a:p>
          <a:p>
            <a:pPr marL="285750" indent="-285750">
              <a:lnSpc>
                <a:spcPct val="150000"/>
              </a:lnSpc>
              <a:buFont typeface="Arial" panose="020B0604020202020204" pitchFamily="34" charset="0"/>
              <a:buChar char="•"/>
              <a:defRPr/>
            </a:pPr>
            <a:r>
              <a:rPr lang="en-US"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Fueled California Economy</a:t>
            </a:r>
          </a:p>
          <a:p>
            <a:pPr marL="285750" indent="-285750">
              <a:lnSpc>
                <a:spcPct val="150000"/>
              </a:lnSpc>
              <a:buFont typeface="Arial" panose="020B0604020202020204" pitchFamily="34" charset="0"/>
              <a:buChar char="•"/>
              <a:defRPr/>
            </a:pPr>
            <a:r>
              <a:rPr lang="en-US"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All had unintended consequences</a:t>
            </a:r>
          </a:p>
          <a:p>
            <a:pPr marL="285750" indent="-285750">
              <a:lnSpc>
                <a:spcPct val="150000"/>
              </a:lnSpc>
              <a:buFont typeface="Arial" panose="020B0604020202020204" pitchFamily="34" charset="0"/>
              <a:buChar char="•"/>
              <a:defRPr/>
            </a:pPr>
            <a:r>
              <a:rPr lang="en-US"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All are less reliable today</a:t>
            </a:r>
          </a:p>
          <a:p>
            <a:pPr marL="285750" indent="-285750">
              <a:lnSpc>
                <a:spcPct val="150000"/>
              </a:lnSpc>
              <a:buFont typeface="Arial" panose="020B0604020202020204" pitchFamily="34" charset="0"/>
              <a:buChar char="•"/>
              <a:defRPr/>
            </a:pPr>
            <a:endParaRPr lang="en-US"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a:lnSpc>
                <a:spcPct val="150000"/>
              </a:lnSpc>
              <a:defRPr/>
            </a:pPr>
            <a:r>
              <a:rPr lang="en-US"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p>
          <a:p>
            <a:pPr>
              <a:lnSpc>
                <a:spcPct val="150000"/>
              </a:lnSpc>
              <a:defRPr/>
            </a:pPr>
            <a:endParaRPr lang="en-US" sz="1600"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BBFB1D10-CE00-4132-8ADB-42584D201E6C}"/>
              </a:ext>
            </a:extLst>
          </p:cNvPr>
          <p:cNvPicPr>
            <a:picLocks noChangeAspect="1"/>
          </p:cNvPicPr>
          <p:nvPr/>
        </p:nvPicPr>
        <p:blipFill>
          <a:blip r:embed="rId3"/>
          <a:stretch>
            <a:fillRect/>
          </a:stretch>
        </p:blipFill>
        <p:spPr>
          <a:xfrm>
            <a:off x="7454229" y="968826"/>
            <a:ext cx="4596952" cy="5290457"/>
          </a:xfrm>
          <a:prstGeom prst="rect">
            <a:avLst/>
          </a:prstGeom>
        </p:spPr>
      </p:pic>
      <p:sp>
        <p:nvSpPr>
          <p:cNvPr id="6" name="TextBox 5">
            <a:extLst>
              <a:ext uri="{FF2B5EF4-FFF2-40B4-BE49-F238E27FC236}">
                <a16:creationId xmlns:a16="http://schemas.microsoft.com/office/drawing/2014/main" id="{43F7CC2D-8CFE-4465-92E5-03E10F647536}"/>
              </a:ext>
            </a:extLst>
          </p:cNvPr>
          <p:cNvSpPr txBox="1"/>
          <p:nvPr/>
        </p:nvSpPr>
        <p:spPr>
          <a:xfrm>
            <a:off x="9241972" y="3487097"/>
            <a:ext cx="788999" cy="253916"/>
          </a:xfrm>
          <a:prstGeom prst="rect">
            <a:avLst/>
          </a:prstGeom>
          <a:noFill/>
        </p:spPr>
        <p:txBody>
          <a:bodyPr wrap="none" rtlCol="0">
            <a:spAutoFit/>
          </a:bodyPr>
          <a:lstStyle/>
          <a:p>
            <a:r>
              <a:rPr lang="en-US" sz="1050" dirty="0"/>
              <a:t>CVP (1937)</a:t>
            </a:r>
          </a:p>
        </p:txBody>
      </p:sp>
      <p:sp>
        <p:nvSpPr>
          <p:cNvPr id="19" name="TextBox 18">
            <a:extLst>
              <a:ext uri="{FF2B5EF4-FFF2-40B4-BE49-F238E27FC236}">
                <a16:creationId xmlns:a16="http://schemas.microsoft.com/office/drawing/2014/main" id="{72C33F2A-D033-4CB3-AC68-31BF7A9B1F46}"/>
              </a:ext>
            </a:extLst>
          </p:cNvPr>
          <p:cNvSpPr txBox="1"/>
          <p:nvPr/>
        </p:nvSpPr>
        <p:spPr>
          <a:xfrm>
            <a:off x="8376045" y="3949860"/>
            <a:ext cx="822661" cy="253916"/>
          </a:xfrm>
          <a:prstGeom prst="rect">
            <a:avLst/>
          </a:prstGeom>
          <a:noFill/>
        </p:spPr>
        <p:txBody>
          <a:bodyPr wrap="none" rtlCol="0">
            <a:spAutoFit/>
          </a:bodyPr>
          <a:lstStyle/>
          <a:p>
            <a:r>
              <a:rPr lang="en-US" sz="1050" dirty="0"/>
              <a:t>SWP (1960)</a:t>
            </a:r>
          </a:p>
        </p:txBody>
      </p:sp>
      <p:sp>
        <p:nvSpPr>
          <p:cNvPr id="20" name="TextBox 19">
            <a:extLst>
              <a:ext uri="{FF2B5EF4-FFF2-40B4-BE49-F238E27FC236}">
                <a16:creationId xmlns:a16="http://schemas.microsoft.com/office/drawing/2014/main" id="{E09A53C7-EBDD-4FD2-A2C4-CA3E15F8A40E}"/>
              </a:ext>
            </a:extLst>
          </p:cNvPr>
          <p:cNvSpPr txBox="1"/>
          <p:nvPr/>
        </p:nvSpPr>
        <p:spPr>
          <a:xfrm>
            <a:off x="10320860" y="5468297"/>
            <a:ext cx="1718740" cy="253916"/>
          </a:xfrm>
          <a:prstGeom prst="rect">
            <a:avLst/>
          </a:prstGeom>
          <a:noFill/>
        </p:spPr>
        <p:txBody>
          <a:bodyPr wrap="none" rtlCol="0">
            <a:spAutoFit/>
          </a:bodyPr>
          <a:lstStyle/>
          <a:p>
            <a:r>
              <a:rPr lang="en-US" sz="1050" dirty="0"/>
              <a:t>Colo. River Aqueduct (1933)</a:t>
            </a:r>
          </a:p>
        </p:txBody>
      </p:sp>
      <p:sp>
        <p:nvSpPr>
          <p:cNvPr id="21" name="TextBox 20">
            <a:extLst>
              <a:ext uri="{FF2B5EF4-FFF2-40B4-BE49-F238E27FC236}">
                <a16:creationId xmlns:a16="http://schemas.microsoft.com/office/drawing/2014/main" id="{903B99CD-83E2-4A65-AC1E-36BD3AB0F347}"/>
              </a:ext>
            </a:extLst>
          </p:cNvPr>
          <p:cNvSpPr txBox="1"/>
          <p:nvPr/>
        </p:nvSpPr>
        <p:spPr>
          <a:xfrm>
            <a:off x="8858359" y="2911529"/>
            <a:ext cx="1101584" cy="415498"/>
          </a:xfrm>
          <a:prstGeom prst="rect">
            <a:avLst/>
          </a:prstGeom>
          <a:noFill/>
        </p:spPr>
        <p:txBody>
          <a:bodyPr wrap="none" rtlCol="0">
            <a:spAutoFit/>
          </a:bodyPr>
          <a:lstStyle/>
          <a:p>
            <a:r>
              <a:rPr lang="en-US" sz="1050" dirty="0"/>
              <a:t>Mokelumne</a:t>
            </a:r>
          </a:p>
          <a:p>
            <a:r>
              <a:rPr lang="en-US" sz="1050" dirty="0"/>
              <a:t>Aqueduct (1926)</a:t>
            </a:r>
          </a:p>
        </p:txBody>
      </p:sp>
      <p:sp>
        <p:nvSpPr>
          <p:cNvPr id="22" name="TextBox 21">
            <a:extLst>
              <a:ext uri="{FF2B5EF4-FFF2-40B4-BE49-F238E27FC236}">
                <a16:creationId xmlns:a16="http://schemas.microsoft.com/office/drawing/2014/main" id="{80284916-C6A1-4BEC-827F-4811CFEB69AE}"/>
              </a:ext>
            </a:extLst>
          </p:cNvPr>
          <p:cNvSpPr txBox="1"/>
          <p:nvPr/>
        </p:nvSpPr>
        <p:spPr>
          <a:xfrm>
            <a:off x="9279856" y="3226156"/>
            <a:ext cx="1309974" cy="253916"/>
          </a:xfrm>
          <a:prstGeom prst="rect">
            <a:avLst/>
          </a:prstGeom>
          <a:noFill/>
        </p:spPr>
        <p:txBody>
          <a:bodyPr wrap="none" rtlCol="0">
            <a:spAutoFit/>
          </a:bodyPr>
          <a:lstStyle/>
          <a:p>
            <a:r>
              <a:rPr lang="en-US" sz="1050" dirty="0"/>
              <a:t>Hetch Hetchy (1913)</a:t>
            </a:r>
          </a:p>
        </p:txBody>
      </p:sp>
      <p:sp>
        <p:nvSpPr>
          <p:cNvPr id="23" name="TextBox 22">
            <a:extLst>
              <a:ext uri="{FF2B5EF4-FFF2-40B4-BE49-F238E27FC236}">
                <a16:creationId xmlns:a16="http://schemas.microsoft.com/office/drawing/2014/main" id="{24FD8BEB-C63D-4329-8D7E-CD12143B2CE7}"/>
              </a:ext>
            </a:extLst>
          </p:cNvPr>
          <p:cNvSpPr txBox="1"/>
          <p:nvPr/>
        </p:nvSpPr>
        <p:spPr>
          <a:xfrm>
            <a:off x="10118974" y="3782865"/>
            <a:ext cx="1266693" cy="253916"/>
          </a:xfrm>
          <a:prstGeom prst="rect">
            <a:avLst/>
          </a:prstGeom>
          <a:noFill/>
        </p:spPr>
        <p:txBody>
          <a:bodyPr wrap="none" rtlCol="0">
            <a:spAutoFit/>
          </a:bodyPr>
          <a:lstStyle/>
          <a:p>
            <a:r>
              <a:rPr lang="en-US" sz="1050" dirty="0"/>
              <a:t>LA Aqueduct (1908)</a:t>
            </a:r>
          </a:p>
        </p:txBody>
      </p:sp>
      <p:sp>
        <p:nvSpPr>
          <p:cNvPr id="24" name="TextBox 23">
            <a:extLst>
              <a:ext uri="{FF2B5EF4-FFF2-40B4-BE49-F238E27FC236}">
                <a16:creationId xmlns:a16="http://schemas.microsoft.com/office/drawing/2014/main" id="{206E5119-F784-4A4D-9D05-8C1E6D2E42B3}"/>
              </a:ext>
            </a:extLst>
          </p:cNvPr>
          <p:cNvSpPr txBox="1"/>
          <p:nvPr/>
        </p:nvSpPr>
        <p:spPr>
          <a:xfrm>
            <a:off x="8787376" y="2645191"/>
            <a:ext cx="965329" cy="253916"/>
          </a:xfrm>
          <a:prstGeom prst="rect">
            <a:avLst/>
          </a:prstGeom>
          <a:noFill/>
        </p:spPr>
        <p:txBody>
          <a:bodyPr wrap="none" rtlCol="0">
            <a:spAutoFit/>
          </a:bodyPr>
          <a:lstStyle/>
          <a:p>
            <a:r>
              <a:rPr lang="en-US" sz="1050" dirty="0"/>
              <a:t>Folsom (1955)</a:t>
            </a:r>
          </a:p>
        </p:txBody>
      </p:sp>
      <p:sp>
        <p:nvSpPr>
          <p:cNvPr id="25" name="TextBox 24">
            <a:extLst>
              <a:ext uri="{FF2B5EF4-FFF2-40B4-BE49-F238E27FC236}">
                <a16:creationId xmlns:a16="http://schemas.microsoft.com/office/drawing/2014/main" id="{7AB55D23-1C05-4B86-B3CE-98E939850E3D}"/>
              </a:ext>
            </a:extLst>
          </p:cNvPr>
          <p:cNvSpPr txBox="1"/>
          <p:nvPr/>
        </p:nvSpPr>
        <p:spPr>
          <a:xfrm>
            <a:off x="8694224" y="2166634"/>
            <a:ext cx="997389" cy="253916"/>
          </a:xfrm>
          <a:prstGeom prst="rect">
            <a:avLst/>
          </a:prstGeom>
          <a:noFill/>
        </p:spPr>
        <p:txBody>
          <a:bodyPr wrap="none" rtlCol="0">
            <a:spAutoFit/>
          </a:bodyPr>
          <a:lstStyle/>
          <a:p>
            <a:r>
              <a:rPr lang="en-US" sz="1050" dirty="0"/>
              <a:t>Oroville (1961)</a:t>
            </a:r>
          </a:p>
        </p:txBody>
      </p:sp>
      <p:sp>
        <p:nvSpPr>
          <p:cNvPr id="26" name="TextBox 25">
            <a:extLst>
              <a:ext uri="{FF2B5EF4-FFF2-40B4-BE49-F238E27FC236}">
                <a16:creationId xmlns:a16="http://schemas.microsoft.com/office/drawing/2014/main" id="{9AE05A23-1949-4446-BAF4-8BD526130C44}"/>
              </a:ext>
            </a:extLst>
          </p:cNvPr>
          <p:cNvSpPr txBox="1"/>
          <p:nvPr/>
        </p:nvSpPr>
        <p:spPr>
          <a:xfrm>
            <a:off x="8187943" y="1456880"/>
            <a:ext cx="930063" cy="253916"/>
          </a:xfrm>
          <a:prstGeom prst="rect">
            <a:avLst/>
          </a:prstGeom>
          <a:noFill/>
        </p:spPr>
        <p:txBody>
          <a:bodyPr wrap="none" rtlCol="0">
            <a:spAutoFit/>
          </a:bodyPr>
          <a:lstStyle/>
          <a:p>
            <a:r>
              <a:rPr lang="en-US" sz="1050" dirty="0"/>
              <a:t>Shasta (1948)</a:t>
            </a:r>
          </a:p>
        </p:txBody>
      </p:sp>
      <p:sp>
        <p:nvSpPr>
          <p:cNvPr id="15" name="Slide Number Placeholder 5">
            <a:extLst>
              <a:ext uri="{FF2B5EF4-FFF2-40B4-BE49-F238E27FC236}">
                <a16:creationId xmlns:a16="http://schemas.microsoft.com/office/drawing/2014/main" id="{3D24EE11-4BD1-4AD3-8516-D200EAA48694}"/>
              </a:ext>
            </a:extLst>
          </p:cNvPr>
          <p:cNvSpPr txBox="1">
            <a:spLocks noChangeArrowheads="1"/>
          </p:cNvSpPr>
          <p:nvPr/>
        </p:nvSpPr>
        <p:spPr bwMode="auto">
          <a:xfrm>
            <a:off x="10052978" y="6356350"/>
            <a:ext cx="1300821"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ts val="0"/>
              </a:spcBef>
              <a:spcAft>
                <a:spcPts val="600"/>
              </a:spcAft>
              <a:buFont typeface="Arial" panose="020B0604020202020204" pitchFamily="34" charset="0"/>
              <a:buNone/>
              <a:defRPr/>
            </a:pPr>
            <a:fld id="{CD7D280A-4713-4B1F-97D8-A0DFA2EED961}" type="slidenum">
              <a:rPr lang="en-US" altLang="en-US" sz="1200" smtClean="0">
                <a:solidFill>
                  <a:prstClr val="black">
                    <a:tint val="75000"/>
                  </a:prstClr>
                </a:solidFill>
                <a:latin typeface="Calibri" panose="020F0502020204030204"/>
              </a:rPr>
              <a:pPr>
                <a:spcBef>
                  <a:spcPts val="0"/>
                </a:spcBef>
                <a:spcAft>
                  <a:spcPts val="600"/>
                </a:spcAft>
                <a:buFont typeface="Arial" panose="020B0604020202020204" pitchFamily="34" charset="0"/>
                <a:buNone/>
                <a:defRPr/>
              </a:pPr>
              <a:t>2</a:t>
            </a:fld>
            <a:endParaRPr lang="en-US" altLang="en-US" sz="1200" dirty="0">
              <a:solidFill>
                <a:prstClr val="black">
                  <a:tint val="75000"/>
                </a:prstClr>
              </a:solidFill>
              <a:latin typeface="Calibri" panose="020F0502020204030204"/>
            </a:endParaRPr>
          </a:p>
        </p:txBody>
      </p:sp>
      <p:sp>
        <p:nvSpPr>
          <p:cNvPr id="16" name="Date Placeholder 5">
            <a:extLst>
              <a:ext uri="{FF2B5EF4-FFF2-40B4-BE49-F238E27FC236}">
                <a16:creationId xmlns:a16="http://schemas.microsoft.com/office/drawing/2014/main" id="{DBCBF2DD-EE57-4FCB-840A-D7822DC7538B}"/>
              </a:ext>
            </a:extLst>
          </p:cNvPr>
          <p:cNvSpPr>
            <a:spLocks noGrp="1"/>
          </p:cNvSpPr>
          <p:nvPr>
            <p:ph type="dt" sz="half" idx="10"/>
          </p:nvPr>
        </p:nvSpPr>
        <p:spPr>
          <a:xfrm>
            <a:off x="305802" y="6466310"/>
            <a:ext cx="2743200" cy="365125"/>
          </a:xfrm>
        </p:spPr>
        <p:txBody>
          <a:bodyPr/>
          <a:lstStyle/>
          <a:p>
            <a:pPr>
              <a:defRPr/>
            </a:pPr>
            <a:r>
              <a:rPr lang="en-US" dirty="0">
                <a:solidFill>
                  <a:schemeClr val="tx1">
                    <a:lumMod val="65000"/>
                    <a:lumOff val="35000"/>
                  </a:schemeClr>
                </a:solidFill>
              </a:rPr>
              <a:t>September 27, 2022</a:t>
            </a:r>
          </a:p>
        </p:txBody>
      </p:sp>
    </p:spTree>
    <p:extLst>
      <p:ext uri="{BB962C8B-B14F-4D97-AF65-F5344CB8AC3E}">
        <p14:creationId xmlns:p14="http://schemas.microsoft.com/office/powerpoint/2010/main" val="3937360465"/>
      </p:ext>
    </p:extLst>
  </p:cSld>
  <p:clrMapOvr>
    <a:masterClrMapping/>
  </p:clrMapOvr>
  <mc:AlternateContent xmlns:mc="http://schemas.openxmlformats.org/markup-compatibility/2006" xmlns:p14="http://schemas.microsoft.com/office/powerpoint/2010/main">
    <mc:Choice Requires="p14">
      <p:transition p14:dur="10" advClick="0" advTm="101768"/>
    </mc:Choice>
    <mc:Fallback xmlns="">
      <p:transition advClick="0" advTm="10176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092974-A96C-4563-B05C-C4FB6E693989}"/>
              </a:ext>
            </a:extLst>
          </p:cNvPr>
          <p:cNvPicPr>
            <a:picLocks noChangeAspect="1"/>
          </p:cNvPicPr>
          <p:nvPr/>
        </p:nvPicPr>
        <p:blipFill rotWithShape="1">
          <a:blip r:embed="rId3"/>
          <a:srcRect t="4102" r="-222"/>
          <a:stretch/>
        </p:blipFill>
        <p:spPr>
          <a:xfrm>
            <a:off x="7696200" y="927165"/>
            <a:ext cx="4320988" cy="5179015"/>
          </a:xfrm>
          <a:prstGeom prst="rect">
            <a:avLst/>
          </a:prstGeom>
        </p:spPr>
      </p:pic>
      <p:sp>
        <p:nvSpPr>
          <p:cNvPr id="5" name="TextBox 4">
            <a:extLst>
              <a:ext uri="{FF2B5EF4-FFF2-40B4-BE49-F238E27FC236}">
                <a16:creationId xmlns:a16="http://schemas.microsoft.com/office/drawing/2014/main" id="{0B1E84E7-58DE-4C02-9008-94E68309B7E1}"/>
              </a:ext>
            </a:extLst>
          </p:cNvPr>
          <p:cNvSpPr txBox="1"/>
          <p:nvPr/>
        </p:nvSpPr>
        <p:spPr>
          <a:xfrm>
            <a:off x="1600200" y="209127"/>
            <a:ext cx="10439400" cy="523220"/>
          </a:xfrm>
          <a:prstGeom prst="rect">
            <a:avLst/>
          </a:prstGeom>
          <a:noFill/>
        </p:spPr>
        <p:txBody>
          <a:bodyPr wrap="square">
            <a:spAutoFit/>
          </a:bodyPr>
          <a:lstStyle/>
          <a:p>
            <a:r>
              <a:rPr lang="en-US" sz="2800" b="1" dirty="0">
                <a:latin typeface="Tahoma" pitchFamily="34" charset="0"/>
                <a:cs typeface="Tahoma" pitchFamily="34" charset="0"/>
              </a:rPr>
              <a:t>Delta Conveyance  –  What is it?</a:t>
            </a:r>
          </a:p>
        </p:txBody>
      </p:sp>
      <p:cxnSp>
        <p:nvCxnSpPr>
          <p:cNvPr id="4" name="Straight Connector 3">
            <a:extLst>
              <a:ext uri="{FF2B5EF4-FFF2-40B4-BE49-F238E27FC236}">
                <a16:creationId xmlns:a16="http://schemas.microsoft.com/office/drawing/2014/main" id="{4FF7E2F3-EFEE-483E-896B-4B4A5BD69A48}"/>
              </a:ext>
            </a:extLst>
          </p:cNvPr>
          <p:cNvCxnSpPr/>
          <p:nvPr/>
        </p:nvCxnSpPr>
        <p:spPr>
          <a:xfrm>
            <a:off x="1676400" y="751820"/>
            <a:ext cx="9220200" cy="0"/>
          </a:xfrm>
          <a:prstGeom prst="line">
            <a:avLst/>
          </a:prstGeom>
          <a:ln w="57150"/>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7" name="Content Placeholder 8">
            <a:extLst>
              <a:ext uri="{FF2B5EF4-FFF2-40B4-BE49-F238E27FC236}">
                <a16:creationId xmlns:a16="http://schemas.microsoft.com/office/drawing/2014/main" id="{A1B68ECB-2AA9-45B7-9F2F-2C18B52AD0C8}"/>
              </a:ext>
            </a:extLst>
          </p:cNvPr>
          <p:cNvSpPr txBox="1">
            <a:spLocks/>
          </p:cNvSpPr>
          <p:nvPr/>
        </p:nvSpPr>
        <p:spPr>
          <a:xfrm>
            <a:off x="2798349" y="1020847"/>
            <a:ext cx="4777983" cy="5288510"/>
          </a:xfrm>
          <a:prstGeom prst="rect">
            <a:avLst/>
          </a:prstGeom>
          <a:solidFill>
            <a:schemeClr val="bg1"/>
          </a:solidFill>
        </p:spPr>
        <p:txBody>
          <a:bodyPr/>
          <a:lstStyle/>
          <a:p>
            <a:pPr algn="just">
              <a:buFont typeface="Arial" panose="020B0604020202020204" pitchFamily="34" charset="0"/>
              <a:buNone/>
              <a:defRPr/>
            </a:pPr>
            <a:r>
              <a:rPr lang="en-US" sz="2000" b="1" kern="0" dirty="0">
                <a:solidFill>
                  <a:sysClr val="windowText" lastClr="000000"/>
                </a:solidFill>
                <a:latin typeface="+mj-lt"/>
                <a:ea typeface="Tahoma" panose="020B0604030504040204" pitchFamily="34" charset="0"/>
                <a:cs typeface="Tahoma" panose="020B0604030504040204" pitchFamily="34" charset="0"/>
              </a:rPr>
              <a:t>Delta tunnel project is the latest version of a massive State water infrastructure project to redirect Delta flows. </a:t>
            </a:r>
          </a:p>
          <a:p>
            <a:pPr algn="just">
              <a:buFont typeface="Arial" panose="020B0604020202020204" pitchFamily="34" charset="0"/>
              <a:buNone/>
              <a:defRPr/>
            </a:pPr>
            <a:endParaRPr lang="en-US" b="1" kern="0" dirty="0">
              <a:solidFill>
                <a:sysClr val="windowText" lastClr="000000"/>
              </a:solidFill>
              <a:latin typeface="+mj-lt"/>
              <a:ea typeface="Tahoma" panose="020B0604030504040204" pitchFamily="34" charset="0"/>
              <a:cs typeface="Tahoma" panose="020B0604030504040204" pitchFamily="34" charset="0"/>
            </a:endParaRPr>
          </a:p>
          <a:p>
            <a:pPr algn="just">
              <a:buFont typeface="Arial" panose="020B0604020202020204" pitchFamily="34" charset="0"/>
              <a:buNone/>
              <a:defRPr/>
            </a:pPr>
            <a:r>
              <a:rPr lang="en-US" sz="2000" b="1" kern="0" dirty="0">
                <a:solidFill>
                  <a:sysClr val="windowText" lastClr="000000"/>
                </a:solidFill>
                <a:latin typeface="+mj-lt"/>
                <a:ea typeface="Tahoma" panose="020B0604030504040204" pitchFamily="34" charset="0"/>
                <a:cs typeface="Tahoma" panose="020B0604030504040204" pitchFamily="34" charset="0"/>
              </a:rPr>
              <a:t>Previous names/programs associated with the concept: </a:t>
            </a:r>
          </a:p>
          <a:p>
            <a:pPr>
              <a:buFont typeface="Arial" panose="020B0604020202020204" pitchFamily="34" charset="0"/>
              <a:buNone/>
              <a:defRPr/>
            </a:pPr>
            <a:endParaRPr lang="en-US"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Font typeface="Arial" panose="020B0604020202020204" pitchFamily="34" charset="0"/>
              <a:buChar char="•"/>
              <a:defRPr/>
            </a:pPr>
            <a:r>
              <a:rPr lang="en-US" sz="2000" kern="0" dirty="0">
                <a:solidFill>
                  <a:sysClr val="windowText" lastClr="000000"/>
                </a:solidFill>
                <a:latin typeface="+mj-lt"/>
                <a:ea typeface="Tahoma" panose="020B0604030504040204" pitchFamily="34" charset="0"/>
                <a:cs typeface="Tahoma" panose="020B0604030504040204" pitchFamily="34" charset="0"/>
              </a:rPr>
              <a:t>Peripheral Canal (1940-1982)</a:t>
            </a:r>
          </a:p>
          <a:p>
            <a:pPr marL="342900" indent="-342900">
              <a:lnSpc>
                <a:spcPct val="150000"/>
              </a:lnSpc>
              <a:buFont typeface="Arial" panose="020B0604020202020204" pitchFamily="34" charset="0"/>
              <a:buChar char="•"/>
              <a:defRPr/>
            </a:pPr>
            <a:r>
              <a:rPr lang="en-US" sz="2000" kern="0" dirty="0">
                <a:solidFill>
                  <a:sysClr val="windowText" lastClr="000000"/>
                </a:solidFill>
                <a:latin typeface="+mj-lt"/>
                <a:ea typeface="Tahoma" panose="020B0604030504040204" pitchFamily="34" charset="0"/>
                <a:cs typeface="Tahoma" panose="020B0604030504040204" pitchFamily="34" charset="0"/>
              </a:rPr>
              <a:t>CALFED (1990-2000)</a:t>
            </a:r>
          </a:p>
          <a:p>
            <a:pPr marL="342900" indent="-342900">
              <a:lnSpc>
                <a:spcPct val="150000"/>
              </a:lnSpc>
              <a:buFont typeface="Arial" panose="020B0604020202020204" pitchFamily="34" charset="0"/>
              <a:buChar char="•"/>
              <a:defRPr/>
            </a:pPr>
            <a:r>
              <a:rPr lang="en-US" sz="2000" kern="0" dirty="0">
                <a:solidFill>
                  <a:sysClr val="windowText" lastClr="000000"/>
                </a:solidFill>
                <a:latin typeface="+mj-lt"/>
                <a:ea typeface="Tahoma" panose="020B0604030504040204" pitchFamily="34" charset="0"/>
                <a:cs typeface="Tahoma" panose="020B0604030504040204" pitchFamily="34" charset="0"/>
              </a:rPr>
              <a:t>Bay Delta Conservation Plan (2008-2014)</a:t>
            </a:r>
          </a:p>
          <a:p>
            <a:pPr marL="342900" indent="-342900">
              <a:lnSpc>
                <a:spcPct val="150000"/>
              </a:lnSpc>
              <a:buFont typeface="Arial" panose="020B0604020202020204" pitchFamily="34" charset="0"/>
              <a:buChar char="•"/>
              <a:defRPr/>
            </a:pPr>
            <a:r>
              <a:rPr lang="en-US" sz="2000" kern="0" dirty="0">
                <a:solidFill>
                  <a:sysClr val="windowText" lastClr="000000"/>
                </a:solidFill>
                <a:latin typeface="+mj-lt"/>
                <a:ea typeface="Tahoma" panose="020B0604030504040204" pitchFamily="34" charset="0"/>
                <a:cs typeface="Tahoma" panose="020B0604030504040204" pitchFamily="34" charset="0"/>
              </a:rPr>
              <a:t>California </a:t>
            </a:r>
            <a:r>
              <a:rPr lang="en-US" sz="2000" kern="0" dirty="0" err="1">
                <a:solidFill>
                  <a:sysClr val="windowText" lastClr="000000"/>
                </a:solidFill>
                <a:latin typeface="+mj-lt"/>
                <a:ea typeface="Tahoma" panose="020B0604030504040204" pitchFamily="34" charset="0"/>
                <a:cs typeface="Tahoma" panose="020B0604030504040204" pitchFamily="34" charset="0"/>
              </a:rPr>
              <a:t>WaterFix</a:t>
            </a:r>
            <a:r>
              <a:rPr lang="en-US" sz="2000" kern="0" dirty="0">
                <a:solidFill>
                  <a:sysClr val="windowText" lastClr="000000"/>
                </a:solidFill>
                <a:latin typeface="+mj-lt"/>
                <a:ea typeface="Tahoma" panose="020B0604030504040204" pitchFamily="34" charset="0"/>
                <a:cs typeface="Tahoma" panose="020B0604030504040204" pitchFamily="34" charset="0"/>
              </a:rPr>
              <a:t> (2015-2019)</a:t>
            </a:r>
          </a:p>
          <a:p>
            <a:pPr marL="342900" indent="-342900">
              <a:lnSpc>
                <a:spcPct val="150000"/>
              </a:lnSpc>
              <a:buFont typeface="Arial" panose="020B0604020202020204" pitchFamily="34" charset="0"/>
              <a:buChar char="•"/>
              <a:defRPr/>
            </a:pPr>
            <a:r>
              <a:rPr lang="en-US" sz="2000" kern="0" dirty="0">
                <a:solidFill>
                  <a:sysClr val="windowText" lastClr="000000"/>
                </a:solidFill>
                <a:latin typeface="+mj-lt"/>
                <a:ea typeface="Tahoma" panose="020B0604030504040204" pitchFamily="34" charset="0"/>
                <a:cs typeface="Tahoma" panose="020B0604030504040204" pitchFamily="34" charset="0"/>
              </a:rPr>
              <a:t>Delta Conveyance Project (Current)</a:t>
            </a:r>
          </a:p>
        </p:txBody>
      </p:sp>
      <p:sp>
        <p:nvSpPr>
          <p:cNvPr id="2" name="TextBox 1">
            <a:extLst>
              <a:ext uri="{FF2B5EF4-FFF2-40B4-BE49-F238E27FC236}">
                <a16:creationId xmlns:a16="http://schemas.microsoft.com/office/drawing/2014/main" id="{E753DDE5-0204-4A16-99FA-574BF9A19C5B}"/>
              </a:ext>
            </a:extLst>
          </p:cNvPr>
          <p:cNvSpPr txBox="1"/>
          <p:nvPr/>
        </p:nvSpPr>
        <p:spPr>
          <a:xfrm>
            <a:off x="7911773" y="5920675"/>
            <a:ext cx="1967333" cy="276999"/>
          </a:xfrm>
          <a:prstGeom prst="rect">
            <a:avLst/>
          </a:prstGeom>
          <a:noFill/>
        </p:spPr>
        <p:txBody>
          <a:bodyPr wrap="none" rtlCol="0">
            <a:spAutoFit/>
          </a:bodyPr>
          <a:lstStyle/>
          <a:p>
            <a:r>
              <a:rPr lang="en-US" sz="1200"/>
              <a:t>**Old &amp; Middle River (OMR)</a:t>
            </a:r>
          </a:p>
        </p:txBody>
      </p:sp>
      <p:sp>
        <p:nvSpPr>
          <p:cNvPr id="6" name="TextBox 5">
            <a:extLst>
              <a:ext uri="{FF2B5EF4-FFF2-40B4-BE49-F238E27FC236}">
                <a16:creationId xmlns:a16="http://schemas.microsoft.com/office/drawing/2014/main" id="{ABB0EA61-7821-4CEB-A2B5-D42D4DAE9A0E}"/>
              </a:ext>
            </a:extLst>
          </p:cNvPr>
          <p:cNvSpPr txBox="1"/>
          <p:nvPr/>
        </p:nvSpPr>
        <p:spPr>
          <a:xfrm>
            <a:off x="11506200" y="4191000"/>
            <a:ext cx="338554" cy="276999"/>
          </a:xfrm>
          <a:prstGeom prst="rect">
            <a:avLst/>
          </a:prstGeom>
          <a:noFill/>
        </p:spPr>
        <p:txBody>
          <a:bodyPr wrap="none" rtlCol="0">
            <a:spAutoFit/>
          </a:bodyPr>
          <a:lstStyle/>
          <a:p>
            <a:r>
              <a:rPr lang="en-US" sz="1200"/>
              <a:t>**</a:t>
            </a:r>
          </a:p>
        </p:txBody>
      </p:sp>
      <p:sp>
        <p:nvSpPr>
          <p:cNvPr id="9" name="Slide Number Placeholder 5">
            <a:extLst>
              <a:ext uri="{FF2B5EF4-FFF2-40B4-BE49-F238E27FC236}">
                <a16:creationId xmlns:a16="http://schemas.microsoft.com/office/drawing/2014/main" id="{F307F389-8B24-4216-87B9-D41E445CF87E}"/>
              </a:ext>
            </a:extLst>
          </p:cNvPr>
          <p:cNvSpPr txBox="1">
            <a:spLocks noChangeArrowheads="1"/>
          </p:cNvSpPr>
          <p:nvPr/>
        </p:nvSpPr>
        <p:spPr bwMode="auto">
          <a:xfrm>
            <a:off x="10052978" y="6356350"/>
            <a:ext cx="1300821"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ts val="0"/>
              </a:spcBef>
              <a:spcAft>
                <a:spcPts val="600"/>
              </a:spcAft>
              <a:buFont typeface="Arial" panose="020B0604020202020204" pitchFamily="34" charset="0"/>
              <a:buNone/>
              <a:defRPr/>
            </a:pPr>
            <a:fld id="{CD7D280A-4713-4B1F-97D8-A0DFA2EED961}" type="slidenum">
              <a:rPr lang="en-US" altLang="en-US" sz="1200" smtClean="0">
                <a:solidFill>
                  <a:prstClr val="black">
                    <a:tint val="75000"/>
                  </a:prstClr>
                </a:solidFill>
                <a:latin typeface="Calibri" panose="020F0502020204030204"/>
              </a:rPr>
              <a:pPr>
                <a:spcBef>
                  <a:spcPts val="0"/>
                </a:spcBef>
                <a:spcAft>
                  <a:spcPts val="600"/>
                </a:spcAft>
                <a:buFont typeface="Arial" panose="020B0604020202020204" pitchFamily="34" charset="0"/>
                <a:buNone/>
                <a:defRPr/>
              </a:pPr>
              <a:t>3</a:t>
            </a:fld>
            <a:endParaRPr lang="en-US" altLang="en-US" sz="1200" dirty="0">
              <a:solidFill>
                <a:prstClr val="black">
                  <a:tint val="75000"/>
                </a:prstClr>
              </a:solidFill>
              <a:latin typeface="Calibri" panose="020F0502020204030204"/>
            </a:endParaRPr>
          </a:p>
        </p:txBody>
      </p:sp>
      <p:sp>
        <p:nvSpPr>
          <p:cNvPr id="10" name="Date Placeholder 5">
            <a:extLst>
              <a:ext uri="{FF2B5EF4-FFF2-40B4-BE49-F238E27FC236}">
                <a16:creationId xmlns:a16="http://schemas.microsoft.com/office/drawing/2014/main" id="{5E538D51-E413-471D-A640-656D7896E6B3}"/>
              </a:ext>
            </a:extLst>
          </p:cNvPr>
          <p:cNvSpPr>
            <a:spLocks noGrp="1"/>
          </p:cNvSpPr>
          <p:nvPr>
            <p:ph type="dt" sz="half" idx="10"/>
          </p:nvPr>
        </p:nvSpPr>
        <p:spPr>
          <a:xfrm>
            <a:off x="305802" y="6466310"/>
            <a:ext cx="2743200" cy="365125"/>
          </a:xfrm>
        </p:spPr>
        <p:txBody>
          <a:bodyPr/>
          <a:lstStyle/>
          <a:p>
            <a:pPr>
              <a:defRPr/>
            </a:pPr>
            <a:r>
              <a:rPr lang="en-US" dirty="0">
                <a:solidFill>
                  <a:schemeClr val="tx1">
                    <a:lumMod val="65000"/>
                    <a:lumOff val="35000"/>
                  </a:schemeClr>
                </a:solidFill>
              </a:rPr>
              <a:t>September 27, 2022</a:t>
            </a:r>
          </a:p>
        </p:txBody>
      </p:sp>
    </p:spTree>
    <p:extLst>
      <p:ext uri="{BB962C8B-B14F-4D97-AF65-F5344CB8AC3E}">
        <p14:creationId xmlns:p14="http://schemas.microsoft.com/office/powerpoint/2010/main" val="1983348533"/>
      </p:ext>
    </p:extLst>
  </p:cSld>
  <p:clrMapOvr>
    <a:masterClrMapping/>
  </p:clrMapOvr>
  <mc:AlternateContent xmlns:mc="http://schemas.openxmlformats.org/markup-compatibility/2006" xmlns:p14="http://schemas.microsoft.com/office/powerpoint/2010/main">
    <mc:Choice Requires="p14">
      <p:transition p14:dur="10" advClick="0" advTm="117215"/>
    </mc:Choice>
    <mc:Fallback xmlns="">
      <p:transition advClick="0" advTm="11721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1E84E7-58DE-4C02-9008-94E68309B7E1}"/>
              </a:ext>
            </a:extLst>
          </p:cNvPr>
          <p:cNvSpPr txBox="1"/>
          <p:nvPr/>
        </p:nvSpPr>
        <p:spPr>
          <a:xfrm>
            <a:off x="1676400" y="183068"/>
            <a:ext cx="11069444" cy="461665"/>
          </a:xfrm>
          <a:prstGeom prst="rect">
            <a:avLst/>
          </a:prstGeom>
          <a:noFill/>
        </p:spPr>
        <p:txBody>
          <a:bodyPr wrap="square">
            <a:spAutoFit/>
          </a:bodyPr>
          <a:lstStyle/>
          <a:p>
            <a:r>
              <a:rPr lang="en-US" sz="2400" b="1" dirty="0">
                <a:latin typeface="Tahoma" pitchFamily="34" charset="0"/>
                <a:cs typeface="Tahoma" pitchFamily="34" charset="0"/>
              </a:rPr>
              <a:t>Delta Conveyance – Previous/Current Proposal Differences</a:t>
            </a:r>
          </a:p>
        </p:txBody>
      </p:sp>
      <p:cxnSp>
        <p:nvCxnSpPr>
          <p:cNvPr id="4" name="Straight Connector 3">
            <a:extLst>
              <a:ext uri="{FF2B5EF4-FFF2-40B4-BE49-F238E27FC236}">
                <a16:creationId xmlns:a16="http://schemas.microsoft.com/office/drawing/2014/main" id="{4FF7E2F3-EFEE-483E-896B-4B4A5BD69A48}"/>
              </a:ext>
            </a:extLst>
          </p:cNvPr>
          <p:cNvCxnSpPr/>
          <p:nvPr/>
        </p:nvCxnSpPr>
        <p:spPr>
          <a:xfrm>
            <a:off x="1676400" y="751820"/>
            <a:ext cx="9220200" cy="0"/>
          </a:xfrm>
          <a:prstGeom prst="line">
            <a:avLst/>
          </a:prstGeom>
          <a:ln w="57150"/>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graphicFrame>
        <p:nvGraphicFramePr>
          <p:cNvPr id="6" name="Table 7">
            <a:extLst>
              <a:ext uri="{FF2B5EF4-FFF2-40B4-BE49-F238E27FC236}">
                <a16:creationId xmlns:a16="http://schemas.microsoft.com/office/drawing/2014/main" id="{4E214DCF-9699-4D05-B773-E8A5DDE7C5EE}"/>
              </a:ext>
            </a:extLst>
          </p:cNvPr>
          <p:cNvGraphicFramePr>
            <a:graphicFrameLocks noGrp="1"/>
          </p:cNvGraphicFramePr>
          <p:nvPr>
            <p:extLst>
              <p:ext uri="{D42A27DB-BD31-4B8C-83A1-F6EECF244321}">
                <p14:modId xmlns:p14="http://schemas.microsoft.com/office/powerpoint/2010/main" val="3586000760"/>
              </p:ext>
            </p:extLst>
          </p:nvPr>
        </p:nvGraphicFramePr>
        <p:xfrm>
          <a:off x="315685" y="595190"/>
          <a:ext cx="11281583" cy="6217920"/>
        </p:xfrm>
        <a:graphic>
          <a:graphicData uri="http://schemas.openxmlformats.org/drawingml/2006/table">
            <a:tbl>
              <a:tblPr firstRow="1" bandRow="1">
                <a:tableStyleId>{5C22544A-7EE6-4342-B048-85BDC9FD1C3A}</a:tableStyleId>
              </a:tblPr>
              <a:tblGrid>
                <a:gridCol w="1367882">
                  <a:extLst>
                    <a:ext uri="{9D8B030D-6E8A-4147-A177-3AD203B41FA5}">
                      <a16:colId xmlns:a16="http://schemas.microsoft.com/office/drawing/2014/main" val="1958680785"/>
                    </a:ext>
                  </a:extLst>
                </a:gridCol>
                <a:gridCol w="2913477">
                  <a:extLst>
                    <a:ext uri="{9D8B030D-6E8A-4147-A177-3AD203B41FA5}">
                      <a16:colId xmlns:a16="http://schemas.microsoft.com/office/drawing/2014/main" val="1982435134"/>
                    </a:ext>
                  </a:extLst>
                </a:gridCol>
                <a:gridCol w="1934157">
                  <a:extLst>
                    <a:ext uri="{9D8B030D-6E8A-4147-A177-3AD203B41FA5}">
                      <a16:colId xmlns:a16="http://schemas.microsoft.com/office/drawing/2014/main" val="724989222"/>
                    </a:ext>
                  </a:extLst>
                </a:gridCol>
                <a:gridCol w="2046659">
                  <a:extLst>
                    <a:ext uri="{9D8B030D-6E8A-4147-A177-3AD203B41FA5}">
                      <a16:colId xmlns:a16="http://schemas.microsoft.com/office/drawing/2014/main" val="3940533242"/>
                    </a:ext>
                  </a:extLst>
                </a:gridCol>
                <a:gridCol w="3019408">
                  <a:extLst>
                    <a:ext uri="{9D8B030D-6E8A-4147-A177-3AD203B41FA5}">
                      <a16:colId xmlns:a16="http://schemas.microsoft.com/office/drawing/2014/main" val="800662304"/>
                    </a:ext>
                  </a:extLst>
                </a:gridCol>
              </a:tblGrid>
              <a:tr h="628577">
                <a:tc>
                  <a:txBody>
                    <a:bodyPr/>
                    <a:lstStyle/>
                    <a:p>
                      <a:endParaRPr lang="en-US" dirty="0"/>
                    </a:p>
                  </a:txBody>
                  <a:tcPr/>
                </a:tc>
                <a:tc>
                  <a:txBody>
                    <a:bodyPr/>
                    <a:lstStyle/>
                    <a:p>
                      <a:pPr algn="ctr"/>
                      <a:r>
                        <a:rPr lang="en-US" dirty="0"/>
                        <a:t>Peripheral Canal (1982)</a:t>
                      </a:r>
                    </a:p>
                  </a:txBody>
                  <a:tcPr/>
                </a:tc>
                <a:tc>
                  <a:txBody>
                    <a:bodyPr/>
                    <a:lstStyle/>
                    <a:p>
                      <a:pPr algn="ctr"/>
                      <a:r>
                        <a:rPr lang="en-US" dirty="0"/>
                        <a:t>BDCP (2008)</a:t>
                      </a:r>
                    </a:p>
                  </a:txBody>
                  <a:tcPr/>
                </a:tc>
                <a:tc>
                  <a:txBody>
                    <a:bodyPr/>
                    <a:lstStyle/>
                    <a:p>
                      <a:pPr algn="ctr"/>
                      <a:r>
                        <a:rPr lang="en-US" dirty="0"/>
                        <a:t>Cal. Water Fix (2017)</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Delta Conveyance Project (2022)</a:t>
                      </a:r>
                    </a:p>
                  </a:txBody>
                  <a:tcPr/>
                </a:tc>
                <a:extLst>
                  <a:ext uri="{0D108BD9-81ED-4DB2-BD59-A6C34878D82A}">
                    <a16:rowId xmlns:a16="http://schemas.microsoft.com/office/drawing/2014/main" val="4047876593"/>
                  </a:ext>
                </a:extLst>
              </a:tr>
              <a:tr h="628577">
                <a:tc>
                  <a:txBody>
                    <a:bodyPr/>
                    <a:lstStyle/>
                    <a:p>
                      <a:pPr algn="ctr"/>
                      <a:r>
                        <a:rPr lang="en-US" b="1" dirty="0"/>
                        <a:t>Conveyance</a:t>
                      </a:r>
                    </a:p>
                  </a:txBody>
                  <a:tcPr/>
                </a:tc>
                <a:tc>
                  <a:txBody>
                    <a:bodyPr/>
                    <a:lstStyle/>
                    <a:p>
                      <a:pPr algn="ctr"/>
                      <a:r>
                        <a:rPr lang="en-US" dirty="0"/>
                        <a:t>Open Isolated Channel (43 miles long)</a:t>
                      </a:r>
                    </a:p>
                  </a:txBody>
                  <a:tcPr/>
                </a:tc>
                <a:tc>
                  <a:txBody>
                    <a:bodyPr/>
                    <a:lstStyle/>
                    <a:p>
                      <a:pPr algn="ctr"/>
                      <a:r>
                        <a:rPr lang="en-US" dirty="0"/>
                        <a:t>Two Tunnels </a:t>
                      </a:r>
                    </a:p>
                    <a:p>
                      <a:pPr algn="ctr"/>
                      <a:r>
                        <a:rPr lang="en-US" dirty="0"/>
                        <a:t>(35 miles long)</a:t>
                      </a:r>
                    </a:p>
                  </a:txBody>
                  <a:tcPr/>
                </a:tc>
                <a:tc>
                  <a:txBody>
                    <a:bodyPr/>
                    <a:lstStyle/>
                    <a:p>
                      <a:pPr algn="ctr"/>
                      <a:r>
                        <a:rPr lang="en-US" dirty="0"/>
                        <a:t>Two Tunnels </a:t>
                      </a:r>
                    </a:p>
                    <a:p>
                      <a:pPr algn="ctr"/>
                      <a:r>
                        <a:rPr lang="en-US" dirty="0"/>
                        <a:t>(35 miles long)</a:t>
                      </a:r>
                    </a:p>
                  </a:txBody>
                  <a:tcPr/>
                </a:tc>
                <a:tc>
                  <a:txBody>
                    <a:bodyPr/>
                    <a:lstStyle/>
                    <a:p>
                      <a:pPr algn="ctr"/>
                      <a:r>
                        <a:rPr lang="en-US" dirty="0"/>
                        <a:t>One Tunnel </a:t>
                      </a:r>
                    </a:p>
                    <a:p>
                      <a:pPr algn="ctr"/>
                      <a:r>
                        <a:rPr lang="en-US" dirty="0"/>
                        <a:t>(45 miles long)</a:t>
                      </a:r>
                    </a:p>
                  </a:txBody>
                  <a:tcPr/>
                </a:tc>
                <a:extLst>
                  <a:ext uri="{0D108BD9-81ED-4DB2-BD59-A6C34878D82A}">
                    <a16:rowId xmlns:a16="http://schemas.microsoft.com/office/drawing/2014/main" val="3278718918"/>
                  </a:ext>
                </a:extLst>
              </a:tr>
              <a:tr h="897968">
                <a:tc>
                  <a:txBody>
                    <a:bodyPr/>
                    <a:lstStyle/>
                    <a:p>
                      <a:pPr algn="ctr"/>
                      <a:r>
                        <a:rPr lang="en-US" b="1" dirty="0"/>
                        <a:t>Intakes</a:t>
                      </a:r>
                    </a:p>
                  </a:txBody>
                  <a:tcPr/>
                </a:tc>
                <a:tc>
                  <a:txBody>
                    <a:bodyPr/>
                    <a:lstStyle/>
                    <a:p>
                      <a:pPr algn="ctr"/>
                      <a:r>
                        <a:rPr lang="en-US" dirty="0"/>
                        <a:t>1 near Hood</a:t>
                      </a:r>
                    </a:p>
                  </a:txBody>
                  <a:tcPr/>
                </a:tc>
                <a:tc>
                  <a:txBody>
                    <a:bodyPr/>
                    <a:lstStyle/>
                    <a:p>
                      <a:pPr algn="ctr"/>
                      <a:r>
                        <a:rPr lang="en-US" dirty="0"/>
                        <a:t>3 (Hood, Clarksburg, &amp; Courtland)</a:t>
                      </a:r>
                    </a:p>
                  </a:txBody>
                  <a:tcPr/>
                </a:tc>
                <a:tc>
                  <a:txBody>
                    <a:bodyPr/>
                    <a:lstStyle/>
                    <a:p>
                      <a:pPr algn="ctr"/>
                      <a:r>
                        <a:rPr lang="en-US" dirty="0"/>
                        <a:t>3 (Hood, Clarksburg, &amp; Courtland)</a:t>
                      </a:r>
                    </a:p>
                  </a:txBody>
                  <a:tcPr/>
                </a:tc>
                <a:tc>
                  <a:txBody>
                    <a:bodyPr/>
                    <a:lstStyle/>
                    <a:p>
                      <a:pPr algn="ctr"/>
                      <a:r>
                        <a:rPr lang="en-US" dirty="0"/>
                        <a:t>2  (Hood) to 3 (Clarksburg)</a:t>
                      </a:r>
                    </a:p>
                  </a:txBody>
                  <a:tcPr/>
                </a:tc>
                <a:extLst>
                  <a:ext uri="{0D108BD9-81ED-4DB2-BD59-A6C34878D82A}">
                    <a16:rowId xmlns:a16="http://schemas.microsoft.com/office/drawing/2014/main" val="589951837"/>
                  </a:ext>
                </a:extLst>
              </a:tr>
              <a:tr h="628577">
                <a:tc>
                  <a:txBody>
                    <a:bodyPr/>
                    <a:lstStyle/>
                    <a:p>
                      <a:pPr algn="ctr"/>
                      <a:r>
                        <a:rPr lang="en-US" b="1" dirty="0"/>
                        <a:t>Capacity</a:t>
                      </a:r>
                    </a:p>
                  </a:txBody>
                  <a:tcPr/>
                </a:tc>
                <a:tc>
                  <a:txBody>
                    <a:bodyPr/>
                    <a:lstStyle/>
                    <a:p>
                      <a:pPr algn="ctr"/>
                      <a:r>
                        <a:rPr lang="en-US" dirty="0"/>
                        <a:t>23,000 </a:t>
                      </a:r>
                      <a:r>
                        <a:rPr lang="en-US" dirty="0" err="1"/>
                        <a:t>cfs</a:t>
                      </a:r>
                      <a:r>
                        <a:rPr lang="en-US" dirty="0"/>
                        <a:t>*</a:t>
                      </a:r>
                    </a:p>
                  </a:txBody>
                  <a:tcPr/>
                </a:tc>
                <a:tc>
                  <a:txBody>
                    <a:bodyPr/>
                    <a:lstStyle/>
                    <a:p>
                      <a:pPr algn="ctr"/>
                      <a:r>
                        <a:rPr lang="en-US" dirty="0"/>
                        <a:t>15,000 </a:t>
                      </a:r>
                      <a:r>
                        <a:rPr lang="en-US" dirty="0" err="1"/>
                        <a:t>cfs</a:t>
                      </a:r>
                      <a:endParaRPr lang="en-US" dirty="0"/>
                    </a:p>
                  </a:txBody>
                  <a:tcPr/>
                </a:tc>
                <a:tc>
                  <a:txBody>
                    <a:bodyPr/>
                    <a:lstStyle/>
                    <a:p>
                      <a:pPr algn="ctr"/>
                      <a:r>
                        <a:rPr lang="en-US" dirty="0"/>
                        <a:t>3,000 </a:t>
                      </a:r>
                      <a:r>
                        <a:rPr lang="en-US" dirty="0" err="1"/>
                        <a:t>cfs</a:t>
                      </a:r>
                      <a:r>
                        <a:rPr lang="en-US" dirty="0"/>
                        <a:t>/intake</a:t>
                      </a:r>
                    </a:p>
                    <a:p>
                      <a:pPr algn="ctr"/>
                      <a:r>
                        <a:rPr lang="en-US" dirty="0"/>
                        <a:t>9,000 </a:t>
                      </a:r>
                      <a:r>
                        <a:rPr lang="en-US" dirty="0" err="1"/>
                        <a:t>cfs</a:t>
                      </a:r>
                      <a:r>
                        <a:rPr lang="en-US" dirty="0"/>
                        <a:t> max.</a:t>
                      </a:r>
                    </a:p>
                  </a:txBody>
                  <a:tcPr/>
                </a:tc>
                <a:tc>
                  <a:txBody>
                    <a:bodyPr/>
                    <a:lstStyle/>
                    <a:p>
                      <a:pPr algn="ctr"/>
                      <a:r>
                        <a:rPr lang="en-US" dirty="0"/>
                        <a:t>3,000 </a:t>
                      </a:r>
                      <a:r>
                        <a:rPr lang="en-US" dirty="0" err="1"/>
                        <a:t>cfs</a:t>
                      </a:r>
                      <a:r>
                        <a:rPr lang="en-US" dirty="0"/>
                        <a:t>/intake </a:t>
                      </a:r>
                    </a:p>
                    <a:p>
                      <a:pPr algn="ctr"/>
                      <a:r>
                        <a:rPr lang="en-US" dirty="0"/>
                        <a:t>(6,000 </a:t>
                      </a:r>
                      <a:r>
                        <a:rPr lang="en-US" dirty="0" err="1"/>
                        <a:t>cfs</a:t>
                      </a:r>
                      <a:r>
                        <a:rPr lang="en-US" dirty="0"/>
                        <a:t>)</a:t>
                      </a:r>
                    </a:p>
                  </a:txBody>
                  <a:tcPr/>
                </a:tc>
                <a:extLst>
                  <a:ext uri="{0D108BD9-81ED-4DB2-BD59-A6C34878D82A}">
                    <a16:rowId xmlns:a16="http://schemas.microsoft.com/office/drawing/2014/main" val="4243790849"/>
                  </a:ext>
                </a:extLst>
              </a:tr>
              <a:tr h="3322480">
                <a:tc>
                  <a:txBody>
                    <a:bodyPr/>
                    <a:lstStyle/>
                    <a:p>
                      <a:pPr algn="ctr"/>
                      <a:r>
                        <a:rPr lang="en-US" b="1" dirty="0"/>
                        <a:t>Alignment</a:t>
                      </a:r>
                    </a:p>
                    <a:p>
                      <a:endParaRPr lang="en-US" b="1" dirty="0"/>
                    </a:p>
                  </a:txBody>
                  <a:tcPr/>
                </a:tc>
                <a:tc>
                  <a:txBody>
                    <a:bodyPr/>
                    <a:lstStyle/>
                    <a:p>
                      <a:pPr algn="ctr"/>
                      <a:r>
                        <a:rPr lang="en-US" dirty="0"/>
                        <a:t>East Delta</a:t>
                      </a:r>
                    </a:p>
                    <a:p>
                      <a:endParaRPr lang="en-US" dirty="0"/>
                    </a:p>
                    <a:p>
                      <a:endParaRPr lang="en-US" dirty="0"/>
                    </a:p>
                    <a:p>
                      <a:endParaRPr lang="en-US" dirty="0"/>
                    </a:p>
                    <a:p>
                      <a:endParaRPr lang="en-US" dirty="0"/>
                    </a:p>
                    <a:p>
                      <a:endParaRPr lang="en-US" dirty="0"/>
                    </a:p>
                    <a:p>
                      <a:endParaRPr lang="en-US" dirty="0"/>
                    </a:p>
                  </a:txBody>
                  <a:tcPr/>
                </a:tc>
                <a:tc>
                  <a:txBody>
                    <a:bodyPr/>
                    <a:lstStyle/>
                    <a:p>
                      <a:pPr algn="ctr"/>
                      <a:r>
                        <a:rPr lang="en-US" dirty="0"/>
                        <a:t>Central Delta</a:t>
                      </a:r>
                    </a:p>
                    <a:p>
                      <a:endParaRPr lang="en-US" dirty="0"/>
                    </a:p>
                    <a:p>
                      <a:endParaRPr lang="en-US" dirty="0"/>
                    </a:p>
                  </a:txBody>
                  <a:tcPr/>
                </a:tc>
                <a:tc>
                  <a:txBody>
                    <a:bodyPr/>
                    <a:lstStyle/>
                    <a:p>
                      <a:pPr algn="ctr"/>
                      <a:r>
                        <a:rPr lang="en-US" dirty="0"/>
                        <a:t>Central Delta</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pPr algn="ctr"/>
                      <a:r>
                        <a:rPr lang="en-US" dirty="0"/>
                        <a:t>East Delta</a:t>
                      </a:r>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1479675047"/>
                  </a:ext>
                </a:extLst>
              </a:tr>
            </a:tbl>
          </a:graphicData>
        </a:graphic>
      </p:graphicFrame>
      <p:pic>
        <p:nvPicPr>
          <p:cNvPr id="9" name="Picture 8">
            <a:extLst>
              <a:ext uri="{FF2B5EF4-FFF2-40B4-BE49-F238E27FC236}">
                <a16:creationId xmlns:a16="http://schemas.microsoft.com/office/drawing/2014/main" id="{64DE11E9-5095-4EE2-BB37-2667D1749798}"/>
              </a:ext>
            </a:extLst>
          </p:cNvPr>
          <p:cNvPicPr>
            <a:picLocks noChangeAspect="1"/>
          </p:cNvPicPr>
          <p:nvPr/>
        </p:nvPicPr>
        <p:blipFill>
          <a:blip r:embed="rId3"/>
          <a:stretch>
            <a:fillRect/>
          </a:stretch>
        </p:blipFill>
        <p:spPr>
          <a:xfrm>
            <a:off x="1911474" y="3769530"/>
            <a:ext cx="2562026" cy="2892069"/>
          </a:xfrm>
          <a:prstGeom prst="rect">
            <a:avLst/>
          </a:prstGeom>
        </p:spPr>
      </p:pic>
      <p:pic>
        <p:nvPicPr>
          <p:cNvPr id="1028" name="Picture 4">
            <a:extLst>
              <a:ext uri="{FF2B5EF4-FFF2-40B4-BE49-F238E27FC236}">
                <a16:creationId xmlns:a16="http://schemas.microsoft.com/office/drawing/2014/main" id="{FB3252D5-DB6F-4EE1-AD4B-72161BCB2C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9286" y="3769530"/>
            <a:ext cx="2304420" cy="30080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CC8F2C5-748A-4212-B567-D9B29E0BB96D}"/>
              </a:ext>
            </a:extLst>
          </p:cNvPr>
          <p:cNvPicPr>
            <a:picLocks noChangeAspect="1"/>
          </p:cNvPicPr>
          <p:nvPr/>
        </p:nvPicPr>
        <p:blipFill>
          <a:blip r:embed="rId5"/>
          <a:stretch>
            <a:fillRect/>
          </a:stretch>
        </p:blipFill>
        <p:spPr>
          <a:xfrm>
            <a:off x="5339568" y="3831589"/>
            <a:ext cx="2656114" cy="2960815"/>
          </a:xfrm>
          <a:prstGeom prst="rect">
            <a:avLst/>
          </a:prstGeom>
        </p:spPr>
      </p:pic>
      <p:sp>
        <p:nvSpPr>
          <p:cNvPr id="2" name="TextBox 1">
            <a:extLst>
              <a:ext uri="{FF2B5EF4-FFF2-40B4-BE49-F238E27FC236}">
                <a16:creationId xmlns:a16="http://schemas.microsoft.com/office/drawing/2014/main" id="{9D1D8ACE-342D-46A8-9927-D14CA33C8F75}"/>
              </a:ext>
            </a:extLst>
          </p:cNvPr>
          <p:cNvSpPr txBox="1"/>
          <p:nvPr/>
        </p:nvSpPr>
        <p:spPr>
          <a:xfrm>
            <a:off x="228562" y="6583700"/>
            <a:ext cx="1770036" cy="261610"/>
          </a:xfrm>
          <a:prstGeom prst="rect">
            <a:avLst/>
          </a:prstGeom>
          <a:noFill/>
        </p:spPr>
        <p:txBody>
          <a:bodyPr wrap="none" rtlCol="0">
            <a:spAutoFit/>
          </a:bodyPr>
          <a:lstStyle/>
          <a:p>
            <a:r>
              <a:rPr lang="en-US" sz="1100" dirty="0"/>
              <a:t>*CFS: Cubic feet per second</a:t>
            </a:r>
          </a:p>
        </p:txBody>
      </p:sp>
      <p:sp>
        <p:nvSpPr>
          <p:cNvPr id="10" name="Slide Number Placeholder 5">
            <a:extLst>
              <a:ext uri="{FF2B5EF4-FFF2-40B4-BE49-F238E27FC236}">
                <a16:creationId xmlns:a16="http://schemas.microsoft.com/office/drawing/2014/main" id="{F26B8A09-1131-4458-844F-C14AE32DD8FB}"/>
              </a:ext>
            </a:extLst>
          </p:cNvPr>
          <p:cNvSpPr txBox="1">
            <a:spLocks noChangeArrowheads="1"/>
          </p:cNvSpPr>
          <p:nvPr/>
        </p:nvSpPr>
        <p:spPr bwMode="auto">
          <a:xfrm>
            <a:off x="10052978" y="6356350"/>
            <a:ext cx="1300821"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ts val="0"/>
              </a:spcBef>
              <a:spcAft>
                <a:spcPts val="600"/>
              </a:spcAft>
              <a:buFont typeface="Arial" panose="020B0604020202020204" pitchFamily="34" charset="0"/>
              <a:buNone/>
              <a:defRPr/>
            </a:pPr>
            <a:fld id="{CD7D280A-4713-4B1F-97D8-A0DFA2EED961}" type="slidenum">
              <a:rPr lang="en-US" altLang="en-US" sz="1200" smtClean="0">
                <a:solidFill>
                  <a:prstClr val="black">
                    <a:tint val="75000"/>
                  </a:prstClr>
                </a:solidFill>
                <a:latin typeface="Calibri" panose="020F0502020204030204"/>
              </a:rPr>
              <a:pPr>
                <a:spcBef>
                  <a:spcPts val="0"/>
                </a:spcBef>
                <a:spcAft>
                  <a:spcPts val="600"/>
                </a:spcAft>
                <a:buFont typeface="Arial" panose="020B0604020202020204" pitchFamily="34" charset="0"/>
                <a:buNone/>
                <a:defRPr/>
              </a:pPr>
              <a:t>4</a:t>
            </a:fld>
            <a:endParaRPr lang="en-US" alt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951053166"/>
      </p:ext>
    </p:extLst>
  </p:cSld>
  <p:clrMapOvr>
    <a:masterClrMapping/>
  </p:clrMapOvr>
  <mc:AlternateContent xmlns:mc="http://schemas.openxmlformats.org/markup-compatibility/2006" xmlns:p14="http://schemas.microsoft.com/office/powerpoint/2010/main">
    <mc:Choice Requires="p14">
      <p:transition p14:dur="10" advClick="0" advTm="70415"/>
    </mc:Choice>
    <mc:Fallback xmlns="">
      <p:transition advClick="0" advTm="704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1E84E7-58DE-4C02-9008-94E68309B7E1}"/>
              </a:ext>
            </a:extLst>
          </p:cNvPr>
          <p:cNvSpPr txBox="1"/>
          <p:nvPr/>
        </p:nvSpPr>
        <p:spPr>
          <a:xfrm>
            <a:off x="1752600" y="181225"/>
            <a:ext cx="9524999" cy="523220"/>
          </a:xfrm>
          <a:prstGeom prst="rect">
            <a:avLst/>
          </a:prstGeom>
          <a:noFill/>
        </p:spPr>
        <p:txBody>
          <a:bodyPr wrap="square">
            <a:spAutoFit/>
          </a:bodyPr>
          <a:lstStyle/>
          <a:p>
            <a:pPr algn="ctr"/>
            <a:r>
              <a:rPr lang="en-US" sz="2800" b="1" dirty="0">
                <a:latin typeface="Tahoma"/>
                <a:ea typeface="Tahoma"/>
                <a:cs typeface="Tahoma"/>
              </a:rPr>
              <a:t>Delta Conveyance: Key Elements</a:t>
            </a:r>
          </a:p>
        </p:txBody>
      </p:sp>
      <p:sp>
        <p:nvSpPr>
          <p:cNvPr id="6" name="TextBox 5">
            <a:extLst>
              <a:ext uri="{FF2B5EF4-FFF2-40B4-BE49-F238E27FC236}">
                <a16:creationId xmlns:a16="http://schemas.microsoft.com/office/drawing/2014/main" id="{C8ED8995-B5B9-47D5-AFB9-24B462974369}"/>
              </a:ext>
            </a:extLst>
          </p:cNvPr>
          <p:cNvSpPr txBox="1"/>
          <p:nvPr/>
        </p:nvSpPr>
        <p:spPr>
          <a:xfrm>
            <a:off x="5791994" y="890111"/>
            <a:ext cx="6400006" cy="5478423"/>
          </a:xfrm>
          <a:prstGeom prst="rect">
            <a:avLst/>
          </a:prstGeom>
          <a:noFill/>
        </p:spPr>
        <p:txBody>
          <a:bodyPr wrap="square" rtlCol="0">
            <a:spAutoFit/>
          </a:bodyPr>
          <a:lstStyle/>
          <a:p>
            <a:r>
              <a:rPr lang="en-US" sz="2000" b="1" dirty="0">
                <a:latin typeface="+mj-lt"/>
                <a:ea typeface="Tahoma" panose="020B0604030504040204" pitchFamily="34" charset="0"/>
                <a:cs typeface="Tahoma" panose="020B0604030504040204" pitchFamily="34" charset="0"/>
              </a:rPr>
              <a:t>Intakes</a:t>
            </a:r>
            <a:r>
              <a:rPr lang="en-US" sz="2000" dirty="0">
                <a:latin typeface="+mj-lt"/>
                <a:ea typeface="Tahoma" panose="020B0604030504040204" pitchFamily="34" charset="0"/>
                <a:cs typeface="Tahoma" panose="020B0604030504040204" pitchFamily="34" charset="0"/>
              </a:rPr>
              <a:t>: Divert water from two intakes in the  Sacramento River near Hood &amp; Courtland </a:t>
            </a:r>
          </a:p>
          <a:p>
            <a:pPr marL="285750" indent="-285750">
              <a:buFontTx/>
              <a:buChar char="-"/>
            </a:pPr>
            <a:r>
              <a:rPr lang="en-US" sz="2000" dirty="0">
                <a:latin typeface="+mj-lt"/>
                <a:ea typeface="Tahoma" panose="020B0604030504040204" pitchFamily="34" charset="0"/>
                <a:cs typeface="Tahoma" panose="020B0604030504040204" pitchFamily="34" charset="0"/>
              </a:rPr>
              <a:t>Each intake is 150+ acres in area and ~ 1/4 mile long</a:t>
            </a:r>
          </a:p>
          <a:p>
            <a:pPr marL="285750" indent="-285750">
              <a:buFontTx/>
              <a:buChar char="-"/>
            </a:pPr>
            <a:endParaRPr lang="en-US" sz="2000" dirty="0">
              <a:latin typeface="+mj-lt"/>
              <a:ea typeface="Tahoma" panose="020B0604030504040204" pitchFamily="34" charset="0"/>
              <a:cs typeface="Tahoma" panose="020B0604030504040204" pitchFamily="34" charset="0"/>
            </a:endParaRPr>
          </a:p>
          <a:p>
            <a:r>
              <a:rPr lang="en-US" sz="2000" b="1" dirty="0">
                <a:latin typeface="+mj-lt"/>
                <a:ea typeface="Tahoma" panose="020B0604030504040204" pitchFamily="34" charset="0"/>
                <a:cs typeface="Tahoma" panose="020B0604030504040204" pitchFamily="34" charset="0"/>
              </a:rPr>
              <a:t>Tunnel</a:t>
            </a:r>
            <a:r>
              <a:rPr lang="en-US" sz="2000" dirty="0">
                <a:latin typeface="+mj-lt"/>
                <a:ea typeface="Tahoma" panose="020B0604030504040204" pitchFamily="34" charset="0"/>
                <a:cs typeface="Tahoma" panose="020B0604030504040204" pitchFamily="34" charset="0"/>
              </a:rPr>
              <a:t>: 39-foot diameter concrete tunnel, 45 miles long, buried 150 feet under the Delta</a:t>
            </a:r>
          </a:p>
          <a:p>
            <a:endParaRPr lang="en-US" sz="2000" dirty="0">
              <a:latin typeface="+mj-lt"/>
              <a:ea typeface="Tahoma" panose="020B0604030504040204" pitchFamily="34" charset="0"/>
              <a:cs typeface="Tahoma" panose="020B0604030504040204" pitchFamily="34" charset="0"/>
            </a:endParaRPr>
          </a:p>
          <a:p>
            <a:r>
              <a:rPr lang="en-US" sz="2000" b="1" dirty="0">
                <a:latin typeface="+mj-lt"/>
                <a:ea typeface="Tahoma" panose="020B0604030504040204" pitchFamily="34" charset="0"/>
                <a:cs typeface="Tahoma" panose="020B0604030504040204" pitchFamily="34" charset="0"/>
              </a:rPr>
              <a:t>Tunnel Alignments</a:t>
            </a:r>
            <a:r>
              <a:rPr lang="en-US" sz="2000" dirty="0">
                <a:latin typeface="+mj-lt"/>
                <a:ea typeface="Tahoma" panose="020B0604030504040204" pitchFamily="34" charset="0"/>
                <a:cs typeface="Tahoma" panose="020B0604030504040204" pitchFamily="34" charset="0"/>
              </a:rPr>
              <a:t>: </a:t>
            </a:r>
            <a:r>
              <a:rPr lang="en-US" sz="2000" b="1" dirty="0">
                <a:latin typeface="+mj-lt"/>
                <a:ea typeface="Tahoma" panose="020B0604030504040204" pitchFamily="34" charset="0"/>
                <a:cs typeface="Tahoma" panose="020B0604030504040204" pitchFamily="34" charset="0"/>
              </a:rPr>
              <a:t>Eastern / Bethany </a:t>
            </a:r>
            <a:r>
              <a:rPr lang="en-US" sz="2000" dirty="0">
                <a:latin typeface="+mj-lt"/>
                <a:ea typeface="Tahoma" panose="020B0604030504040204" pitchFamily="34" charset="0"/>
                <a:cs typeface="Tahoma" panose="020B0604030504040204" pitchFamily="34" charset="0"/>
              </a:rPr>
              <a:t>(DWR preferred) </a:t>
            </a:r>
          </a:p>
          <a:p>
            <a:pPr marL="285750" indent="-285750">
              <a:buFontTx/>
              <a:buChar char="-"/>
            </a:pPr>
            <a:r>
              <a:rPr lang="en-US" sz="2000" dirty="0">
                <a:latin typeface="+mj-lt"/>
                <a:ea typeface="Tahoma" panose="020B0604030504040204" pitchFamily="34" charset="0"/>
                <a:cs typeface="Tahoma" panose="020B0604030504040204" pitchFamily="34" charset="0"/>
              </a:rPr>
              <a:t>Heavy truck trips on surrounding highways (I-5, I-12, 160) and local roads (almost 5 million truck trips)</a:t>
            </a:r>
          </a:p>
          <a:p>
            <a:pPr marL="285750" indent="-285750">
              <a:buFontTx/>
              <a:buChar char="-"/>
            </a:pPr>
            <a:r>
              <a:rPr lang="en-US" sz="2000" dirty="0">
                <a:latin typeface="+mj-lt"/>
                <a:ea typeface="Tahoma" panose="020B0604030504040204" pitchFamily="34" charset="0"/>
                <a:cs typeface="Tahoma" panose="020B0604030504040204" pitchFamily="34" charset="0"/>
              </a:rPr>
              <a:t>Potential barge and other waterway impacts</a:t>
            </a:r>
          </a:p>
          <a:p>
            <a:endParaRPr lang="en-US" sz="2000" dirty="0">
              <a:latin typeface="+mj-lt"/>
              <a:ea typeface="Tahoma" panose="020B0604030504040204" pitchFamily="34" charset="0"/>
              <a:cs typeface="Tahoma" panose="020B0604030504040204" pitchFamily="34" charset="0"/>
            </a:endParaRPr>
          </a:p>
          <a:p>
            <a:r>
              <a:rPr lang="en-US" sz="2800" b="1" dirty="0">
                <a:latin typeface="+mj-lt"/>
                <a:ea typeface="Tahoma" panose="020B0604030504040204" pitchFamily="34" charset="0"/>
                <a:cs typeface="Tahoma" panose="020B0604030504040204" pitchFamily="34" charset="0"/>
              </a:rPr>
              <a:t>13+ years of construction</a:t>
            </a:r>
          </a:p>
          <a:p>
            <a:r>
              <a:rPr lang="en-US" sz="2200" b="1" dirty="0">
                <a:latin typeface="Tahoma" panose="020B0604030504040204" pitchFamily="34" charset="0"/>
                <a:ea typeface="Tahoma" panose="020B0604030504040204" pitchFamily="34" charset="0"/>
                <a:cs typeface="Tahoma" panose="020B0604030504040204" pitchFamily="34" charset="0"/>
              </a:rPr>
              <a:t>Cost: Over $16 Billion</a:t>
            </a:r>
          </a:p>
          <a:p>
            <a:endParaRPr lang="en-US" sz="2000" b="1" dirty="0">
              <a:latin typeface="Tahoma" panose="020B0604030504040204" pitchFamily="34" charset="0"/>
              <a:ea typeface="Tahoma" panose="020B0604030504040204" pitchFamily="34" charset="0"/>
              <a:cs typeface="Tahoma" panose="020B0604030504040204" pitchFamily="34" charset="0"/>
            </a:endParaRPr>
          </a:p>
          <a:p>
            <a:r>
              <a:rPr lang="en-US" sz="2000" b="1" dirty="0">
                <a:latin typeface="Tahoma" panose="020B0604030504040204" pitchFamily="34" charset="0"/>
                <a:ea typeface="Tahoma" panose="020B0604030504040204" pitchFamily="34" charset="0"/>
                <a:cs typeface="Tahoma" panose="020B0604030504040204" pitchFamily="34" charset="0"/>
              </a:rPr>
              <a:t>No new local water supplies</a:t>
            </a:r>
          </a:p>
          <a:p>
            <a:r>
              <a:rPr lang="en-US" sz="2000" dirty="0"/>
              <a:t> </a:t>
            </a:r>
            <a:endParaRPr lang="en-US" sz="1600" dirty="0">
              <a:latin typeface="Tahoma" pitchFamily="34" charset="0"/>
              <a:cs typeface="Tahoma" pitchFamily="34" charset="0"/>
            </a:endParaRPr>
          </a:p>
        </p:txBody>
      </p:sp>
      <p:cxnSp>
        <p:nvCxnSpPr>
          <p:cNvPr id="4" name="Straight Connector 3">
            <a:extLst>
              <a:ext uri="{FF2B5EF4-FFF2-40B4-BE49-F238E27FC236}">
                <a16:creationId xmlns:a16="http://schemas.microsoft.com/office/drawing/2014/main" id="{4FF7E2F3-EFEE-483E-896B-4B4A5BD69A48}"/>
              </a:ext>
            </a:extLst>
          </p:cNvPr>
          <p:cNvCxnSpPr/>
          <p:nvPr/>
        </p:nvCxnSpPr>
        <p:spPr>
          <a:xfrm>
            <a:off x="1676400" y="751820"/>
            <a:ext cx="9220200" cy="0"/>
          </a:xfrm>
          <a:prstGeom prst="line">
            <a:avLst/>
          </a:prstGeom>
          <a:ln w="57150"/>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pic>
        <p:nvPicPr>
          <p:cNvPr id="7" name="Content Placeholder 7">
            <a:extLst>
              <a:ext uri="{FF2B5EF4-FFF2-40B4-BE49-F238E27FC236}">
                <a16:creationId xmlns:a16="http://schemas.microsoft.com/office/drawing/2014/main" id="{3AE8D5B9-3E1E-407D-BEDD-6CA25B971963}"/>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890111"/>
            <a:ext cx="4039394" cy="541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tar: 5 Points 1">
            <a:extLst>
              <a:ext uri="{FF2B5EF4-FFF2-40B4-BE49-F238E27FC236}">
                <a16:creationId xmlns:a16="http://schemas.microsoft.com/office/drawing/2014/main" id="{A90B80F0-C9D8-4F60-B565-148BF7A88221}"/>
              </a:ext>
            </a:extLst>
          </p:cNvPr>
          <p:cNvSpPr/>
          <p:nvPr/>
        </p:nvSpPr>
        <p:spPr>
          <a:xfrm>
            <a:off x="2187303" y="2098943"/>
            <a:ext cx="255646" cy="23151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39070B7-3C3F-40FC-83B4-77D1DECFBD52}"/>
              </a:ext>
            </a:extLst>
          </p:cNvPr>
          <p:cNvSpPr txBox="1"/>
          <p:nvPr/>
        </p:nvSpPr>
        <p:spPr>
          <a:xfrm>
            <a:off x="2064961" y="1768632"/>
            <a:ext cx="500330" cy="307777"/>
          </a:xfrm>
          <a:prstGeom prst="rect">
            <a:avLst/>
          </a:prstGeom>
          <a:noFill/>
        </p:spPr>
        <p:txBody>
          <a:bodyPr wrap="none" rtlCol="0">
            <a:spAutoFit/>
          </a:bodyPr>
          <a:lstStyle/>
          <a:p>
            <a:r>
              <a:rPr lang="en-US" sz="1400" dirty="0"/>
              <a:t>NBA</a:t>
            </a:r>
          </a:p>
        </p:txBody>
      </p:sp>
      <p:sp>
        <p:nvSpPr>
          <p:cNvPr id="8" name="Slide Number Placeholder 5">
            <a:extLst>
              <a:ext uri="{FF2B5EF4-FFF2-40B4-BE49-F238E27FC236}">
                <a16:creationId xmlns:a16="http://schemas.microsoft.com/office/drawing/2014/main" id="{9375C8AC-FCF9-434A-9E49-BF96239C96D3}"/>
              </a:ext>
            </a:extLst>
          </p:cNvPr>
          <p:cNvSpPr txBox="1">
            <a:spLocks noChangeArrowheads="1"/>
          </p:cNvSpPr>
          <p:nvPr/>
        </p:nvSpPr>
        <p:spPr bwMode="auto">
          <a:xfrm>
            <a:off x="10373018" y="6350532"/>
            <a:ext cx="1300821"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ts val="0"/>
              </a:spcBef>
              <a:spcAft>
                <a:spcPts val="600"/>
              </a:spcAft>
              <a:buFont typeface="Arial" panose="020B0604020202020204" pitchFamily="34" charset="0"/>
              <a:buNone/>
              <a:defRPr/>
            </a:pPr>
            <a:fld id="{CD7D280A-4713-4B1F-97D8-A0DFA2EED961}" type="slidenum">
              <a:rPr lang="en-US" altLang="en-US" sz="1200" smtClean="0">
                <a:solidFill>
                  <a:prstClr val="black">
                    <a:tint val="75000"/>
                  </a:prstClr>
                </a:solidFill>
                <a:latin typeface="Calibri" panose="020F0502020204030204"/>
              </a:rPr>
              <a:pPr>
                <a:spcBef>
                  <a:spcPts val="0"/>
                </a:spcBef>
                <a:spcAft>
                  <a:spcPts val="600"/>
                </a:spcAft>
                <a:buFont typeface="Arial" panose="020B0604020202020204" pitchFamily="34" charset="0"/>
                <a:buNone/>
                <a:defRPr/>
              </a:pPr>
              <a:t>5</a:t>
            </a:fld>
            <a:endParaRPr lang="en-US" altLang="en-US" sz="1200" dirty="0">
              <a:solidFill>
                <a:prstClr val="black">
                  <a:tint val="75000"/>
                </a:prstClr>
              </a:solidFill>
              <a:latin typeface="Calibri" panose="020F0502020204030204"/>
            </a:endParaRPr>
          </a:p>
        </p:txBody>
      </p:sp>
      <p:sp>
        <p:nvSpPr>
          <p:cNvPr id="9" name="Date Placeholder 5">
            <a:extLst>
              <a:ext uri="{FF2B5EF4-FFF2-40B4-BE49-F238E27FC236}">
                <a16:creationId xmlns:a16="http://schemas.microsoft.com/office/drawing/2014/main" id="{FA2A6243-606C-4A13-A019-202D7E595506}"/>
              </a:ext>
            </a:extLst>
          </p:cNvPr>
          <p:cNvSpPr>
            <a:spLocks noGrp="1"/>
          </p:cNvSpPr>
          <p:nvPr>
            <p:ph type="dt" sz="half" idx="10"/>
          </p:nvPr>
        </p:nvSpPr>
        <p:spPr>
          <a:xfrm>
            <a:off x="305802" y="6466310"/>
            <a:ext cx="2743200" cy="365125"/>
          </a:xfrm>
        </p:spPr>
        <p:txBody>
          <a:bodyPr/>
          <a:lstStyle/>
          <a:p>
            <a:pPr>
              <a:defRPr/>
            </a:pPr>
            <a:r>
              <a:rPr lang="en-US" dirty="0">
                <a:solidFill>
                  <a:schemeClr val="tx1">
                    <a:lumMod val="65000"/>
                    <a:lumOff val="35000"/>
                  </a:schemeClr>
                </a:solidFill>
              </a:rPr>
              <a:t>September 27, 2022</a:t>
            </a:r>
          </a:p>
        </p:txBody>
      </p:sp>
    </p:spTree>
    <p:extLst>
      <p:ext uri="{BB962C8B-B14F-4D97-AF65-F5344CB8AC3E}">
        <p14:creationId xmlns:p14="http://schemas.microsoft.com/office/powerpoint/2010/main" val="4263243055"/>
      </p:ext>
    </p:extLst>
  </p:cSld>
  <p:clrMapOvr>
    <a:masterClrMapping/>
  </p:clrMapOvr>
  <mc:AlternateContent xmlns:mc="http://schemas.openxmlformats.org/markup-compatibility/2006" xmlns:p14="http://schemas.microsoft.com/office/powerpoint/2010/main">
    <mc:Choice Requires="p14">
      <p:transition p14:dur="10" advClick="0" advTm="148098"/>
    </mc:Choice>
    <mc:Fallback xmlns="">
      <p:transition advClick="0" advTm="14809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1E84E7-58DE-4C02-9008-94E68309B7E1}"/>
              </a:ext>
            </a:extLst>
          </p:cNvPr>
          <p:cNvSpPr txBox="1"/>
          <p:nvPr/>
        </p:nvSpPr>
        <p:spPr>
          <a:xfrm>
            <a:off x="3049002" y="209127"/>
            <a:ext cx="7161797" cy="523220"/>
          </a:xfrm>
          <a:prstGeom prst="rect">
            <a:avLst/>
          </a:prstGeom>
          <a:noFill/>
        </p:spPr>
        <p:txBody>
          <a:bodyPr wrap="square">
            <a:spAutoFit/>
          </a:bodyPr>
          <a:lstStyle/>
          <a:p>
            <a:r>
              <a:rPr lang="en-US" sz="2800" b="1">
                <a:latin typeface="Tahoma" pitchFamily="34" charset="0"/>
                <a:cs typeface="Tahoma" pitchFamily="34" charset="0"/>
              </a:rPr>
              <a:t>Delta Conveyance – Construction</a:t>
            </a:r>
          </a:p>
        </p:txBody>
      </p:sp>
      <p:cxnSp>
        <p:nvCxnSpPr>
          <p:cNvPr id="4" name="Straight Connector 3">
            <a:extLst>
              <a:ext uri="{FF2B5EF4-FFF2-40B4-BE49-F238E27FC236}">
                <a16:creationId xmlns:a16="http://schemas.microsoft.com/office/drawing/2014/main" id="{4FF7E2F3-EFEE-483E-896B-4B4A5BD69A48}"/>
              </a:ext>
            </a:extLst>
          </p:cNvPr>
          <p:cNvCxnSpPr/>
          <p:nvPr/>
        </p:nvCxnSpPr>
        <p:spPr>
          <a:xfrm>
            <a:off x="1676400" y="751820"/>
            <a:ext cx="9220200" cy="0"/>
          </a:xfrm>
          <a:prstGeom prst="line">
            <a:avLst/>
          </a:prstGeom>
          <a:ln w="57150"/>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pic>
        <p:nvPicPr>
          <p:cNvPr id="7" name="Content Placeholder 6">
            <a:extLst>
              <a:ext uri="{FF2B5EF4-FFF2-40B4-BE49-F238E27FC236}">
                <a16:creationId xmlns:a16="http://schemas.microsoft.com/office/drawing/2014/main" id="{532498B6-7107-458A-A34C-50B56586C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040684" y="914400"/>
            <a:ext cx="8837113" cy="5518506"/>
          </a:xfrm>
          <a:prstGeom prst="rect">
            <a:avLst/>
          </a:prstGeom>
        </p:spPr>
      </p:pic>
      <p:sp>
        <p:nvSpPr>
          <p:cNvPr id="6" name="Slide Number Placeholder 5">
            <a:extLst>
              <a:ext uri="{FF2B5EF4-FFF2-40B4-BE49-F238E27FC236}">
                <a16:creationId xmlns:a16="http://schemas.microsoft.com/office/drawing/2014/main" id="{B735F5CC-7498-45A2-81F5-89F5C5EF62EB}"/>
              </a:ext>
            </a:extLst>
          </p:cNvPr>
          <p:cNvSpPr txBox="1">
            <a:spLocks noChangeArrowheads="1"/>
          </p:cNvSpPr>
          <p:nvPr/>
        </p:nvSpPr>
        <p:spPr bwMode="auto">
          <a:xfrm>
            <a:off x="10407308" y="6412922"/>
            <a:ext cx="1300821"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ts val="0"/>
              </a:spcBef>
              <a:spcAft>
                <a:spcPts val="600"/>
              </a:spcAft>
              <a:buFont typeface="Arial" panose="020B0604020202020204" pitchFamily="34" charset="0"/>
              <a:buNone/>
              <a:defRPr/>
            </a:pPr>
            <a:fld id="{CD7D280A-4713-4B1F-97D8-A0DFA2EED961}" type="slidenum">
              <a:rPr lang="en-US" altLang="en-US" sz="1200" smtClean="0">
                <a:solidFill>
                  <a:prstClr val="black">
                    <a:tint val="75000"/>
                  </a:prstClr>
                </a:solidFill>
                <a:latin typeface="Calibri" panose="020F0502020204030204"/>
              </a:rPr>
              <a:pPr>
                <a:spcBef>
                  <a:spcPts val="0"/>
                </a:spcBef>
                <a:spcAft>
                  <a:spcPts val="600"/>
                </a:spcAft>
                <a:buFont typeface="Arial" panose="020B0604020202020204" pitchFamily="34" charset="0"/>
                <a:buNone/>
                <a:defRPr/>
              </a:pPr>
              <a:t>6</a:t>
            </a:fld>
            <a:endParaRPr lang="en-US" altLang="en-US" sz="1200" dirty="0">
              <a:solidFill>
                <a:prstClr val="black">
                  <a:tint val="75000"/>
                </a:prstClr>
              </a:solidFill>
              <a:latin typeface="Calibri" panose="020F0502020204030204"/>
            </a:endParaRPr>
          </a:p>
        </p:txBody>
      </p:sp>
      <p:sp>
        <p:nvSpPr>
          <p:cNvPr id="8" name="Date Placeholder 5">
            <a:extLst>
              <a:ext uri="{FF2B5EF4-FFF2-40B4-BE49-F238E27FC236}">
                <a16:creationId xmlns:a16="http://schemas.microsoft.com/office/drawing/2014/main" id="{86920C21-2B7E-4E25-8682-DCAE54A1D7D9}"/>
              </a:ext>
            </a:extLst>
          </p:cNvPr>
          <p:cNvSpPr>
            <a:spLocks noGrp="1"/>
          </p:cNvSpPr>
          <p:nvPr>
            <p:ph type="dt" sz="half" idx="10"/>
          </p:nvPr>
        </p:nvSpPr>
        <p:spPr>
          <a:xfrm>
            <a:off x="305802" y="6466310"/>
            <a:ext cx="2743200" cy="365125"/>
          </a:xfrm>
        </p:spPr>
        <p:txBody>
          <a:bodyPr/>
          <a:lstStyle/>
          <a:p>
            <a:pPr>
              <a:defRPr/>
            </a:pPr>
            <a:r>
              <a:rPr lang="en-US" dirty="0">
                <a:solidFill>
                  <a:schemeClr val="tx1">
                    <a:lumMod val="65000"/>
                    <a:lumOff val="35000"/>
                  </a:schemeClr>
                </a:solidFill>
              </a:rPr>
              <a:t>September 27, 2022</a:t>
            </a:r>
          </a:p>
        </p:txBody>
      </p:sp>
    </p:spTree>
    <p:extLst>
      <p:ext uri="{BB962C8B-B14F-4D97-AF65-F5344CB8AC3E}">
        <p14:creationId xmlns:p14="http://schemas.microsoft.com/office/powerpoint/2010/main" val="1935391743"/>
      </p:ext>
    </p:extLst>
  </p:cSld>
  <p:clrMapOvr>
    <a:masterClrMapping/>
  </p:clrMapOvr>
  <mc:AlternateContent xmlns:mc="http://schemas.openxmlformats.org/markup-compatibility/2006" xmlns:p14="http://schemas.microsoft.com/office/powerpoint/2010/main">
    <mc:Choice Requires="p14">
      <p:transition p14:dur="10" advClick="0" advTm="617"/>
    </mc:Choice>
    <mc:Fallback xmlns="">
      <p:transition advClick="0" advTm="61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5">
            <a:extLst>
              <a:ext uri="{FF2B5EF4-FFF2-40B4-BE49-F238E27FC236}">
                <a16:creationId xmlns:a16="http://schemas.microsoft.com/office/drawing/2014/main" id="{B36960E4-FC31-4CF7-90C1-791D734EB95B}"/>
              </a:ext>
            </a:extLst>
          </p:cNvPr>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A0533EB-19BB-4DFD-8637-7D190E70244D}" type="slidenum">
              <a:rPr lang="en-US" altLang="en-US" sz="1200">
                <a:solidFill>
                  <a:srgbClr val="898989"/>
                </a:solidFill>
                <a:latin typeface="Arial" panose="020B0604020202020204" pitchFamily="34" charset="0"/>
              </a:rPr>
              <a:pPr>
                <a:spcBef>
                  <a:spcPct val="0"/>
                </a:spcBef>
                <a:buFontTx/>
                <a:buNone/>
              </a:pPr>
              <a:t>7</a:t>
            </a:fld>
            <a:endParaRPr lang="en-US" altLang="en-US" sz="1200" dirty="0">
              <a:solidFill>
                <a:srgbClr val="898989"/>
              </a:solidFill>
              <a:latin typeface="Arial" panose="020B0604020202020204" pitchFamily="34" charset="0"/>
            </a:endParaRPr>
          </a:p>
        </p:txBody>
      </p:sp>
      <p:pic>
        <p:nvPicPr>
          <p:cNvPr id="11270" name="Content Placeholder 6">
            <a:extLst>
              <a:ext uri="{FF2B5EF4-FFF2-40B4-BE49-F238E27FC236}">
                <a16:creationId xmlns:a16="http://schemas.microsoft.com/office/drawing/2014/main" id="{C431B004-4373-419F-BFD0-F90A7BD7D62A}"/>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335838" y="134938"/>
            <a:ext cx="4856162" cy="5926137"/>
          </a:xfrm>
        </p:spPr>
      </p:pic>
      <p:pic>
        <p:nvPicPr>
          <p:cNvPr id="11271" name="Picture 2">
            <a:extLst>
              <a:ext uri="{FF2B5EF4-FFF2-40B4-BE49-F238E27FC236}">
                <a16:creationId xmlns:a16="http://schemas.microsoft.com/office/drawing/2014/main" id="{D5BDA8D7-41FD-466F-8EAF-E12AB541E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1392635"/>
            <a:ext cx="3298825"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5">
            <a:extLst>
              <a:ext uri="{FF2B5EF4-FFF2-40B4-BE49-F238E27FC236}">
                <a16:creationId xmlns:a16="http://schemas.microsoft.com/office/drawing/2014/main" id="{84C4A5DA-7474-4837-AD89-148B6F5C1F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1813" y="5818188"/>
            <a:ext cx="44259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6">
            <a:extLst>
              <a:ext uri="{FF2B5EF4-FFF2-40B4-BE49-F238E27FC236}">
                <a16:creationId xmlns:a16="http://schemas.microsoft.com/office/drawing/2014/main" id="{D2804A13-CA6C-430B-BEC0-1DD9C49BB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80895" y="618332"/>
            <a:ext cx="4856163" cy="5926137"/>
          </a:xfrm>
        </p:spPr>
      </p:pic>
      <p:pic>
        <p:nvPicPr>
          <p:cNvPr id="2" name="Picture 1">
            <a:extLst>
              <a:ext uri="{FF2B5EF4-FFF2-40B4-BE49-F238E27FC236}">
                <a16:creationId xmlns:a16="http://schemas.microsoft.com/office/drawing/2014/main" id="{08EAA39C-966B-4860-86D4-621A06773347}"/>
              </a:ext>
            </a:extLst>
          </p:cNvPr>
          <p:cNvPicPr>
            <a:picLocks noChangeAspect="1"/>
          </p:cNvPicPr>
          <p:nvPr/>
        </p:nvPicPr>
        <p:blipFill>
          <a:blip r:embed="rId6"/>
          <a:stretch>
            <a:fillRect/>
          </a:stretch>
        </p:blipFill>
        <p:spPr>
          <a:xfrm>
            <a:off x="6781014" y="134939"/>
            <a:ext cx="4852837" cy="5925826"/>
          </a:xfrm>
          <a:prstGeom prst="rect">
            <a:avLst/>
          </a:prstGeom>
        </p:spPr>
      </p:pic>
      <p:sp>
        <p:nvSpPr>
          <p:cNvPr id="11" name="Title 1">
            <a:extLst>
              <a:ext uri="{FF2B5EF4-FFF2-40B4-BE49-F238E27FC236}">
                <a16:creationId xmlns:a16="http://schemas.microsoft.com/office/drawing/2014/main" id="{9551EDA9-6729-49D5-B48E-C7F3380CB169}"/>
              </a:ext>
            </a:extLst>
          </p:cNvPr>
          <p:cNvSpPr txBox="1">
            <a:spLocks/>
          </p:cNvSpPr>
          <p:nvPr/>
        </p:nvSpPr>
        <p:spPr>
          <a:xfrm>
            <a:off x="2638425" y="234950"/>
            <a:ext cx="3457575" cy="1143000"/>
          </a:xfrm>
          <a:solidFill>
            <a:srgbClr val="002060"/>
          </a:solidFill>
        </p:spPr>
        <p:txBody>
          <a:bodyPr/>
          <a:lstStyle/>
          <a:p>
            <a:pPr algn="ctr"/>
            <a:r>
              <a:rPr lang="en-US" altLang="en-US" sz="3200" b="1" kern="0" dirty="0"/>
              <a:t>Flows and </a:t>
            </a:r>
            <a:br>
              <a:rPr lang="en-US" altLang="en-US" sz="3200" b="1" kern="0" dirty="0"/>
            </a:br>
            <a:r>
              <a:rPr lang="en-US" altLang="en-US" sz="3200" b="1" kern="0" dirty="0"/>
              <a:t>Water Quality</a:t>
            </a:r>
          </a:p>
        </p:txBody>
      </p:sp>
      <p:sp>
        <p:nvSpPr>
          <p:cNvPr id="10" name="Slide Number Placeholder 5">
            <a:extLst>
              <a:ext uri="{FF2B5EF4-FFF2-40B4-BE49-F238E27FC236}">
                <a16:creationId xmlns:a16="http://schemas.microsoft.com/office/drawing/2014/main" id="{8B18DBE6-7149-4A73-943F-0410789E0A22}"/>
              </a:ext>
            </a:extLst>
          </p:cNvPr>
          <p:cNvSpPr txBox="1">
            <a:spLocks noChangeArrowheads="1"/>
          </p:cNvSpPr>
          <p:nvPr/>
        </p:nvSpPr>
        <p:spPr bwMode="auto">
          <a:xfrm>
            <a:off x="10535044" y="6357936"/>
            <a:ext cx="1300821"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ts val="0"/>
              </a:spcBef>
              <a:spcAft>
                <a:spcPts val="600"/>
              </a:spcAft>
              <a:buFont typeface="Arial" panose="020B0604020202020204" pitchFamily="34" charset="0"/>
              <a:buNone/>
              <a:defRPr/>
            </a:pPr>
            <a:fld id="{CD7D280A-4713-4B1F-97D8-A0DFA2EED961}" type="slidenum">
              <a:rPr lang="en-US" altLang="en-US" sz="1200" smtClean="0">
                <a:solidFill>
                  <a:prstClr val="black">
                    <a:tint val="75000"/>
                  </a:prstClr>
                </a:solidFill>
                <a:latin typeface="Calibri" panose="020F0502020204030204"/>
              </a:rPr>
              <a:pPr>
                <a:spcBef>
                  <a:spcPts val="0"/>
                </a:spcBef>
                <a:spcAft>
                  <a:spcPts val="600"/>
                </a:spcAft>
                <a:buFont typeface="Arial" panose="020B0604020202020204" pitchFamily="34" charset="0"/>
                <a:buNone/>
                <a:defRPr/>
              </a:pPr>
              <a:t>7</a:t>
            </a:fld>
            <a:endParaRPr lang="en-US" altLang="en-US" sz="1200" dirty="0">
              <a:solidFill>
                <a:prstClr val="black">
                  <a:tint val="75000"/>
                </a:prstClr>
              </a:solidFill>
              <a:latin typeface="Calibri" panose="020F0502020204030204"/>
            </a:endParaRPr>
          </a:p>
        </p:txBody>
      </p:sp>
      <p:sp>
        <p:nvSpPr>
          <p:cNvPr id="12" name="Date Placeholder 5">
            <a:extLst>
              <a:ext uri="{FF2B5EF4-FFF2-40B4-BE49-F238E27FC236}">
                <a16:creationId xmlns:a16="http://schemas.microsoft.com/office/drawing/2014/main" id="{0BB0C5A2-A1ED-44BE-8E51-84499723CB70}"/>
              </a:ext>
            </a:extLst>
          </p:cNvPr>
          <p:cNvSpPr>
            <a:spLocks noGrp="1"/>
          </p:cNvSpPr>
          <p:nvPr>
            <p:ph type="dt" sz="half" idx="10"/>
          </p:nvPr>
        </p:nvSpPr>
        <p:spPr>
          <a:xfrm>
            <a:off x="305802" y="6466310"/>
            <a:ext cx="2743200" cy="365125"/>
          </a:xfrm>
        </p:spPr>
        <p:txBody>
          <a:bodyPr/>
          <a:lstStyle/>
          <a:p>
            <a:pPr>
              <a:defRPr/>
            </a:pPr>
            <a:r>
              <a:rPr lang="en-US" dirty="0">
                <a:solidFill>
                  <a:schemeClr val="tx1">
                    <a:lumMod val="65000"/>
                    <a:lumOff val="35000"/>
                  </a:schemeClr>
                </a:solidFill>
              </a:rPr>
              <a:t>September 27, 2022</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1E84E7-58DE-4C02-9008-94E68309B7E1}"/>
              </a:ext>
            </a:extLst>
          </p:cNvPr>
          <p:cNvSpPr txBox="1"/>
          <p:nvPr/>
        </p:nvSpPr>
        <p:spPr>
          <a:xfrm>
            <a:off x="3049002" y="209127"/>
            <a:ext cx="7161797" cy="523220"/>
          </a:xfrm>
          <a:prstGeom prst="rect">
            <a:avLst/>
          </a:prstGeom>
          <a:noFill/>
        </p:spPr>
        <p:txBody>
          <a:bodyPr wrap="square">
            <a:spAutoFit/>
          </a:bodyPr>
          <a:lstStyle/>
          <a:p>
            <a:r>
              <a:rPr lang="en-US" sz="2800" b="1" dirty="0">
                <a:latin typeface="Tahoma" pitchFamily="34" charset="0"/>
                <a:cs typeface="Tahoma" pitchFamily="34" charset="0"/>
              </a:rPr>
              <a:t>Keep Water Flowing Through the Delta</a:t>
            </a:r>
          </a:p>
        </p:txBody>
      </p:sp>
      <p:cxnSp>
        <p:nvCxnSpPr>
          <p:cNvPr id="4" name="Straight Connector 3">
            <a:extLst>
              <a:ext uri="{FF2B5EF4-FFF2-40B4-BE49-F238E27FC236}">
                <a16:creationId xmlns:a16="http://schemas.microsoft.com/office/drawing/2014/main" id="{4FF7E2F3-EFEE-483E-896B-4B4A5BD69A48}"/>
              </a:ext>
            </a:extLst>
          </p:cNvPr>
          <p:cNvCxnSpPr/>
          <p:nvPr/>
        </p:nvCxnSpPr>
        <p:spPr>
          <a:xfrm>
            <a:off x="1676400" y="751820"/>
            <a:ext cx="9220200" cy="0"/>
          </a:xfrm>
          <a:prstGeom prst="line">
            <a:avLst/>
          </a:prstGeom>
          <a:ln w="57150"/>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6" name="Content Placeholder 8">
            <a:extLst>
              <a:ext uri="{FF2B5EF4-FFF2-40B4-BE49-F238E27FC236}">
                <a16:creationId xmlns:a16="http://schemas.microsoft.com/office/drawing/2014/main" id="{16D5B87D-F43D-46B8-98A0-E2E2FF68E68D}"/>
              </a:ext>
            </a:extLst>
          </p:cNvPr>
          <p:cNvSpPr>
            <a:spLocks noGrp="1"/>
          </p:cNvSpPr>
          <p:nvPr/>
        </p:nvSpPr>
        <p:spPr bwMode="auto">
          <a:xfrm>
            <a:off x="2871374" y="896478"/>
            <a:ext cx="4809586" cy="485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altLang="en-US" sz="2400" b="1" dirty="0"/>
              <a:t>Tunnel:</a:t>
            </a:r>
          </a:p>
          <a:p>
            <a:pPr>
              <a:spcBef>
                <a:spcPts val="0"/>
              </a:spcBef>
              <a:defRPr/>
            </a:pPr>
            <a:r>
              <a:rPr lang="en-US" altLang="en-US" sz="2400" dirty="0"/>
              <a:t>Diverts fresh water from Sacramento River in northern Delta, bypassing ecosystem and in-Delta uses = less water </a:t>
            </a:r>
            <a:r>
              <a:rPr lang="en-US" altLang="en-US" sz="2400" u="sng" dirty="0"/>
              <a:t>through</a:t>
            </a:r>
            <a:r>
              <a:rPr lang="en-US" altLang="en-US" sz="2400" dirty="0"/>
              <a:t> the Delta</a:t>
            </a:r>
            <a:endParaRPr lang="en-US" altLang="en-US" sz="1600" dirty="0"/>
          </a:p>
          <a:p>
            <a:pPr>
              <a:defRPr/>
            </a:pPr>
            <a:r>
              <a:rPr lang="en-US" altLang="en-US" sz="2400" dirty="0"/>
              <a:t>Improves export water quality at expense of water quality for Delta environment and farms and communities, including NBA water supplies</a:t>
            </a:r>
          </a:p>
          <a:p>
            <a:pPr>
              <a:defRPr/>
            </a:pPr>
            <a:r>
              <a:rPr lang="en-US" altLang="en-US" sz="2400" dirty="0"/>
              <a:t>Provides no incentive to DWR to maintain water quality in the Delta</a:t>
            </a:r>
          </a:p>
          <a:p>
            <a:pPr marL="0" indent="0">
              <a:buFont typeface="Arial" panose="020B0604020202020204" pitchFamily="34" charset="0"/>
              <a:buNone/>
              <a:defRPr/>
            </a:pPr>
            <a:endParaRPr lang="en-US" altLang="en-US" dirty="0"/>
          </a:p>
          <a:p>
            <a:pPr>
              <a:defRPr/>
            </a:pPr>
            <a:endParaRPr lang="en-US" altLang="en-US" dirty="0"/>
          </a:p>
        </p:txBody>
      </p:sp>
      <p:pic>
        <p:nvPicPr>
          <p:cNvPr id="2" name="Picture 1">
            <a:extLst>
              <a:ext uri="{FF2B5EF4-FFF2-40B4-BE49-F238E27FC236}">
                <a16:creationId xmlns:a16="http://schemas.microsoft.com/office/drawing/2014/main" id="{A9A62645-640F-4819-8381-0069B03C20A8}"/>
              </a:ext>
            </a:extLst>
          </p:cNvPr>
          <p:cNvPicPr>
            <a:picLocks noChangeAspect="1"/>
          </p:cNvPicPr>
          <p:nvPr/>
        </p:nvPicPr>
        <p:blipFill>
          <a:blip r:embed="rId3"/>
          <a:stretch>
            <a:fillRect/>
          </a:stretch>
        </p:blipFill>
        <p:spPr>
          <a:xfrm>
            <a:off x="7588853" y="1108709"/>
            <a:ext cx="4467257" cy="2978171"/>
          </a:xfrm>
          <a:prstGeom prst="rect">
            <a:avLst/>
          </a:prstGeom>
        </p:spPr>
      </p:pic>
      <p:sp>
        <p:nvSpPr>
          <p:cNvPr id="3" name="TextBox 2">
            <a:extLst>
              <a:ext uri="{FF2B5EF4-FFF2-40B4-BE49-F238E27FC236}">
                <a16:creationId xmlns:a16="http://schemas.microsoft.com/office/drawing/2014/main" id="{F20F676F-F473-4090-9B41-A9B1FC874757}"/>
              </a:ext>
            </a:extLst>
          </p:cNvPr>
          <p:cNvSpPr txBox="1"/>
          <p:nvPr/>
        </p:nvSpPr>
        <p:spPr>
          <a:xfrm>
            <a:off x="7588853" y="4274491"/>
            <a:ext cx="4809586" cy="338554"/>
          </a:xfrm>
          <a:prstGeom prst="rect">
            <a:avLst/>
          </a:prstGeom>
          <a:noFill/>
        </p:spPr>
        <p:txBody>
          <a:bodyPr wrap="none" rtlCol="0">
            <a:spAutoFit/>
          </a:bodyPr>
          <a:lstStyle/>
          <a:p>
            <a:r>
              <a:rPr lang="en-US" sz="1600" dirty="0" err="1"/>
              <a:t>Paintersville</a:t>
            </a:r>
            <a:r>
              <a:rPr lang="en-US" sz="1600" dirty="0"/>
              <a:t> Bridge, Sacramento River near Courtland</a:t>
            </a:r>
          </a:p>
        </p:txBody>
      </p:sp>
      <p:sp>
        <p:nvSpPr>
          <p:cNvPr id="7" name="Date Placeholder 5">
            <a:extLst>
              <a:ext uri="{FF2B5EF4-FFF2-40B4-BE49-F238E27FC236}">
                <a16:creationId xmlns:a16="http://schemas.microsoft.com/office/drawing/2014/main" id="{1C53CB91-6BE6-4E17-AED6-D0B9B8CBDD4D}"/>
              </a:ext>
            </a:extLst>
          </p:cNvPr>
          <p:cNvSpPr>
            <a:spLocks noGrp="1"/>
          </p:cNvSpPr>
          <p:nvPr>
            <p:ph type="dt" sz="half" idx="10"/>
          </p:nvPr>
        </p:nvSpPr>
        <p:spPr>
          <a:xfrm>
            <a:off x="305802" y="6466310"/>
            <a:ext cx="2743200" cy="365125"/>
          </a:xfrm>
        </p:spPr>
        <p:txBody>
          <a:bodyPr/>
          <a:lstStyle/>
          <a:p>
            <a:pPr>
              <a:defRPr/>
            </a:pPr>
            <a:r>
              <a:rPr lang="en-US" dirty="0">
                <a:solidFill>
                  <a:schemeClr val="tx1">
                    <a:lumMod val="65000"/>
                    <a:lumOff val="35000"/>
                  </a:schemeClr>
                </a:solidFill>
              </a:rPr>
              <a:t>September 27, 2022</a:t>
            </a:r>
          </a:p>
        </p:txBody>
      </p:sp>
      <p:sp>
        <p:nvSpPr>
          <p:cNvPr id="8" name="Slide Number Placeholder 5">
            <a:extLst>
              <a:ext uri="{FF2B5EF4-FFF2-40B4-BE49-F238E27FC236}">
                <a16:creationId xmlns:a16="http://schemas.microsoft.com/office/drawing/2014/main" id="{ED52342E-A825-43A0-AC56-180818B63D40}"/>
              </a:ext>
            </a:extLst>
          </p:cNvPr>
          <p:cNvSpPr txBox="1">
            <a:spLocks noChangeArrowheads="1"/>
          </p:cNvSpPr>
          <p:nvPr/>
        </p:nvSpPr>
        <p:spPr bwMode="auto">
          <a:xfrm>
            <a:off x="10532037" y="6310312"/>
            <a:ext cx="1300821"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ts val="0"/>
              </a:spcBef>
              <a:spcAft>
                <a:spcPts val="600"/>
              </a:spcAft>
              <a:buFont typeface="Arial" panose="020B0604020202020204" pitchFamily="34" charset="0"/>
              <a:buNone/>
              <a:defRPr/>
            </a:pPr>
            <a:fld id="{CD7D280A-4713-4B1F-97D8-A0DFA2EED961}" type="slidenum">
              <a:rPr lang="en-US" altLang="en-US" sz="1200" smtClean="0">
                <a:solidFill>
                  <a:prstClr val="black">
                    <a:tint val="75000"/>
                  </a:prstClr>
                </a:solidFill>
                <a:latin typeface="Calibri" panose="020F0502020204030204"/>
              </a:rPr>
              <a:pPr>
                <a:spcBef>
                  <a:spcPts val="0"/>
                </a:spcBef>
                <a:spcAft>
                  <a:spcPts val="600"/>
                </a:spcAft>
                <a:buFont typeface="Arial" panose="020B0604020202020204" pitchFamily="34" charset="0"/>
                <a:buNone/>
                <a:defRPr/>
              </a:pPr>
              <a:t>8</a:t>
            </a:fld>
            <a:endParaRPr lang="en-US" alt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086333419"/>
      </p:ext>
    </p:extLst>
  </p:cSld>
  <p:clrMapOvr>
    <a:masterClrMapping/>
  </p:clrMapOvr>
  <mc:AlternateContent xmlns:mc="http://schemas.openxmlformats.org/markup-compatibility/2006" xmlns:p14="http://schemas.microsoft.com/office/powerpoint/2010/main">
    <mc:Choice Requires="p14">
      <p:transition p14:dur="10" advClick="0" advTm="117441"/>
    </mc:Choice>
    <mc:Fallback xmlns="">
      <p:transition advClick="0" advTm="11744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 name="Rectangle 1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216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8C7D51-BECA-4EE6-8686-25A3BAFE24F2}"/>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4400" b="1" u="sng" kern="1200">
                <a:solidFill>
                  <a:srgbClr val="FFFFFF"/>
                </a:solidFill>
                <a:latin typeface="+mj-lt"/>
                <a:ea typeface="+mj-ea"/>
                <a:cs typeface="+mj-cs"/>
              </a:rPr>
              <a:t>Tunnel Impacts</a:t>
            </a:r>
          </a:p>
        </p:txBody>
      </p:sp>
      <p:pic>
        <p:nvPicPr>
          <p:cNvPr id="6" name="Picture 5">
            <a:extLst>
              <a:ext uri="{FF2B5EF4-FFF2-40B4-BE49-F238E27FC236}">
                <a16:creationId xmlns:a16="http://schemas.microsoft.com/office/drawing/2014/main" id="{27A0B946-781F-405F-A1F8-461EBE85C833}"/>
              </a:ext>
            </a:extLst>
          </p:cNvPr>
          <p:cNvPicPr>
            <a:picLocks noChangeAspect="1"/>
          </p:cNvPicPr>
          <p:nvPr/>
        </p:nvPicPr>
        <p:blipFill rotWithShape="1">
          <a:blip r:embed="rId3"/>
          <a:srcRect l="33975"/>
          <a:stretch/>
        </p:blipFill>
        <p:spPr>
          <a:xfrm>
            <a:off x="321732" y="2454902"/>
            <a:ext cx="3442801" cy="4080254"/>
          </a:xfrm>
          <a:prstGeom prst="rect">
            <a:avLst/>
          </a:prstGeom>
        </p:spPr>
      </p:pic>
      <p:pic>
        <p:nvPicPr>
          <p:cNvPr id="25" name="Picture 24">
            <a:extLst>
              <a:ext uri="{FF2B5EF4-FFF2-40B4-BE49-F238E27FC236}">
                <a16:creationId xmlns:a16="http://schemas.microsoft.com/office/drawing/2014/main" id="{EA02597B-A4B3-486C-8F00-42BAB8B742CB}"/>
              </a:ext>
            </a:extLst>
          </p:cNvPr>
          <p:cNvPicPr>
            <a:picLocks noChangeAspect="1"/>
          </p:cNvPicPr>
          <p:nvPr/>
        </p:nvPicPr>
        <p:blipFill rotWithShape="1">
          <a:blip r:embed="rId4"/>
          <a:srcRect l="5856" r="24321"/>
          <a:stretch/>
        </p:blipFill>
        <p:spPr>
          <a:xfrm>
            <a:off x="3942260" y="2454901"/>
            <a:ext cx="3442803" cy="4080255"/>
          </a:xfrm>
          <a:prstGeom prst="rect">
            <a:avLst/>
          </a:prstGeom>
        </p:spPr>
      </p:pic>
      <p:sp>
        <p:nvSpPr>
          <p:cNvPr id="120" name="Rectangle 1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E52CFDCA-60AB-477A-AFF3-B8859C9CACA2}"/>
              </a:ext>
            </a:extLst>
          </p:cNvPr>
          <p:cNvSpPr txBox="1">
            <a:spLocks noGrp="1"/>
          </p:cNvSpPr>
          <p:nvPr>
            <p:ph type="body" sz="half" idx="2"/>
          </p:nvPr>
        </p:nvSpPr>
        <p:spPr>
          <a:xfrm>
            <a:off x="7957973" y="763523"/>
            <a:ext cx="3511296" cy="5330952"/>
          </a:xfrm>
          <a:prstGeom prst="rect">
            <a:avLst/>
          </a:prstGeom>
        </p:spPr>
        <p:txBody>
          <a:bodyPr vert="horz" lIns="91440" tIns="45720" rIns="91440" bIns="45720" rtlCol="0" anchor="ctr">
            <a:normAutofit/>
          </a:bodyPr>
          <a:lstStyle/>
          <a:p>
            <a:pPr indent="-228600">
              <a:spcAft>
                <a:spcPts val="600"/>
              </a:spcAft>
              <a:buClr>
                <a:srgbClr val="5B3C64"/>
              </a:buClr>
              <a:buFont typeface="Arial" panose="020B0604020202020204" pitchFamily="34" charset="0"/>
              <a:buChar char="•"/>
            </a:pPr>
            <a:r>
              <a:rPr lang="en-US" sz="2400" b="1" dirty="0">
                <a:solidFill>
                  <a:srgbClr val="FFFFFF"/>
                </a:solidFill>
              </a:rPr>
              <a:t>13 years of construction </a:t>
            </a:r>
          </a:p>
          <a:p>
            <a:pPr marL="285750" indent="-228600">
              <a:spcAft>
                <a:spcPts val="600"/>
              </a:spcAft>
              <a:buClr>
                <a:srgbClr val="5B3C64"/>
              </a:buClr>
              <a:buFont typeface="Arial" panose="020B0604020202020204" pitchFamily="34" charset="0"/>
              <a:buChar char="•"/>
            </a:pPr>
            <a:r>
              <a:rPr lang="en-US" sz="2400" dirty="0">
                <a:solidFill>
                  <a:srgbClr val="FFFFFF"/>
                </a:solidFill>
              </a:rPr>
              <a:t>Air quality</a:t>
            </a:r>
          </a:p>
          <a:p>
            <a:pPr marL="285750" indent="-228600">
              <a:spcAft>
                <a:spcPts val="600"/>
              </a:spcAft>
              <a:buClr>
                <a:srgbClr val="5B3C64"/>
              </a:buClr>
              <a:buFont typeface="Arial" panose="020B0604020202020204" pitchFamily="34" charset="0"/>
              <a:buChar char="•"/>
            </a:pPr>
            <a:r>
              <a:rPr lang="en-US" sz="2400" dirty="0">
                <a:solidFill>
                  <a:srgbClr val="FFFFFF"/>
                </a:solidFill>
              </a:rPr>
              <a:t>Noise </a:t>
            </a:r>
          </a:p>
          <a:p>
            <a:pPr marL="285750" indent="-228600">
              <a:spcAft>
                <a:spcPts val="600"/>
              </a:spcAft>
              <a:buClr>
                <a:srgbClr val="5B3C64"/>
              </a:buClr>
              <a:buFont typeface="Arial" panose="020B0604020202020204" pitchFamily="34" charset="0"/>
              <a:buChar char="•"/>
            </a:pPr>
            <a:r>
              <a:rPr lang="en-US" sz="2400" dirty="0">
                <a:solidFill>
                  <a:srgbClr val="FFFFFF"/>
                </a:solidFill>
              </a:rPr>
              <a:t>Road, traffic, emergency access</a:t>
            </a:r>
          </a:p>
          <a:p>
            <a:pPr marL="285750" indent="-228600">
              <a:spcAft>
                <a:spcPts val="600"/>
              </a:spcAft>
              <a:buClr>
                <a:srgbClr val="5B3C64"/>
              </a:buClr>
              <a:buFont typeface="Arial" panose="020B0604020202020204" pitchFamily="34" charset="0"/>
              <a:buChar char="•"/>
            </a:pPr>
            <a:r>
              <a:rPr lang="en-US" sz="2400" dirty="0">
                <a:solidFill>
                  <a:srgbClr val="FFFFFF"/>
                </a:solidFill>
              </a:rPr>
              <a:t>Community &amp; business disruption</a:t>
            </a:r>
          </a:p>
          <a:p>
            <a:pPr marL="285750" indent="-228600">
              <a:spcAft>
                <a:spcPts val="600"/>
              </a:spcAft>
              <a:buClr>
                <a:srgbClr val="5B3C64"/>
              </a:buClr>
              <a:buFont typeface="Arial" panose="020B0604020202020204" pitchFamily="34" charset="0"/>
              <a:buChar char="•"/>
            </a:pPr>
            <a:r>
              <a:rPr lang="en-US" sz="2400" dirty="0">
                <a:solidFill>
                  <a:srgbClr val="FFFFFF"/>
                </a:solidFill>
              </a:rPr>
              <a:t>Economic loss</a:t>
            </a:r>
          </a:p>
          <a:p>
            <a:pPr marL="285750" indent="-228600">
              <a:spcAft>
                <a:spcPts val="600"/>
              </a:spcAft>
              <a:buClr>
                <a:srgbClr val="5B3C64"/>
              </a:buClr>
              <a:buFont typeface="Arial" panose="020B0604020202020204" pitchFamily="34" charset="0"/>
              <a:buChar char="•"/>
            </a:pPr>
            <a:endParaRPr lang="en-US" sz="2400" dirty="0">
              <a:solidFill>
                <a:srgbClr val="FFFFFF"/>
              </a:solidFill>
            </a:endParaRPr>
          </a:p>
        </p:txBody>
      </p:sp>
      <p:sp>
        <p:nvSpPr>
          <p:cNvPr id="85" name="Date Placeholder 5">
            <a:extLst>
              <a:ext uri="{FF2B5EF4-FFF2-40B4-BE49-F238E27FC236}">
                <a16:creationId xmlns:a16="http://schemas.microsoft.com/office/drawing/2014/main" id="{FCDF3B35-51A2-464A-A325-A6ECA3534ADF}"/>
              </a:ext>
            </a:extLst>
          </p:cNvPr>
          <p:cNvSpPr>
            <a:spLocks noGrp="1"/>
          </p:cNvSpPr>
          <p:nvPr>
            <p:ph type="dt" sz="half" idx="10"/>
          </p:nvPr>
        </p:nvSpPr>
        <p:spPr>
          <a:xfrm>
            <a:off x="144005" y="6438467"/>
            <a:ext cx="2743200" cy="365125"/>
          </a:xfrm>
        </p:spPr>
        <p:txBody>
          <a:bodyPr/>
          <a:lstStyle/>
          <a:p>
            <a:pPr>
              <a:defRPr/>
            </a:pPr>
            <a:r>
              <a:rPr lang="en-US" dirty="0">
                <a:solidFill>
                  <a:schemeClr val="bg2">
                    <a:lumMod val="50000"/>
                  </a:schemeClr>
                </a:solidFill>
              </a:rPr>
              <a:t>September 27, 2022</a:t>
            </a:r>
          </a:p>
        </p:txBody>
      </p:sp>
      <p:sp>
        <p:nvSpPr>
          <p:cNvPr id="87" name="Footer Placeholder 3">
            <a:extLst>
              <a:ext uri="{FF2B5EF4-FFF2-40B4-BE49-F238E27FC236}">
                <a16:creationId xmlns:a16="http://schemas.microsoft.com/office/drawing/2014/main" id="{5D95FAD2-5D21-41C0-BD83-D34FF6B6B27A}"/>
              </a:ext>
            </a:extLst>
          </p:cNvPr>
          <p:cNvSpPr>
            <a:spLocks noGrp="1"/>
          </p:cNvSpPr>
          <p:nvPr>
            <p:ph type="ftr" sz="quarter" idx="11"/>
          </p:nvPr>
        </p:nvSpPr>
        <p:spPr>
          <a:xfrm>
            <a:off x="4914626" y="6438468"/>
            <a:ext cx="4114800" cy="365125"/>
          </a:xfrm>
        </p:spPr>
        <p:txBody>
          <a:bodyPr vert="horz" lIns="91440" tIns="45720" rIns="91440" bIns="45720" rtlCol="0" anchor="ctr">
            <a:normAutofit/>
          </a:bodyPr>
          <a:lstStyle/>
          <a:p>
            <a:pPr algn="l">
              <a:spcAft>
                <a:spcPts val="600"/>
              </a:spcAft>
              <a:defRPr/>
            </a:pPr>
            <a:r>
              <a:rPr lang="en-US" kern="1200" dirty="0">
                <a:solidFill>
                  <a:schemeClr val="bg2">
                    <a:lumMod val="50000"/>
                  </a:schemeClr>
                </a:solidFill>
                <a:latin typeface="Calibri" panose="020F0502020204030204"/>
                <a:ea typeface="+mn-ea"/>
                <a:cs typeface="+mn-cs"/>
              </a:rPr>
              <a:t>Rio Vista Town Hall</a:t>
            </a:r>
          </a:p>
        </p:txBody>
      </p:sp>
      <p:sp>
        <p:nvSpPr>
          <p:cNvPr id="88" name="Slide Number Placeholder 5">
            <a:extLst>
              <a:ext uri="{FF2B5EF4-FFF2-40B4-BE49-F238E27FC236}">
                <a16:creationId xmlns:a16="http://schemas.microsoft.com/office/drawing/2014/main" id="{D735DBC0-BB00-4668-AD32-459736B25EB7}"/>
              </a:ext>
            </a:extLst>
          </p:cNvPr>
          <p:cNvSpPr>
            <a:spLocks noGrp="1" noChangeArrowheads="1"/>
          </p:cNvSpPr>
          <p:nvPr>
            <p:ph type="sldNum" sz="quarter" idx="12"/>
          </p:nvPr>
        </p:nvSpPr>
        <p:spPr bwMode="auto">
          <a:xfrm>
            <a:off x="10276574" y="6438467"/>
            <a:ext cx="1300821"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0"/>
              </a:spcBef>
              <a:spcAft>
                <a:spcPts val="600"/>
              </a:spcAft>
              <a:buNone/>
              <a:defRPr/>
            </a:pPr>
            <a:fld id="{CD7D280A-4713-4B1F-97D8-A0DFA2EED961}" type="slidenum">
              <a:rPr lang="en-US" altLang="en-US" sz="1200">
                <a:solidFill>
                  <a:prstClr val="black">
                    <a:tint val="75000"/>
                  </a:prstClr>
                </a:solidFill>
                <a:latin typeface="Calibri" panose="020F0502020204030204"/>
              </a:rPr>
              <a:pPr>
                <a:spcBef>
                  <a:spcPts val="0"/>
                </a:spcBef>
                <a:spcAft>
                  <a:spcPts val="600"/>
                </a:spcAft>
                <a:buNone/>
                <a:defRPr/>
              </a:pPr>
              <a:t>9</a:t>
            </a:fld>
            <a:endParaRPr lang="en-US" alt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82641522"/>
      </p:ext>
    </p:extLst>
  </p:cSld>
  <p:clrMapOvr>
    <a:masterClrMapping/>
  </p:clrMapOvr>
</p:sld>
</file>

<file path=ppt/theme/theme1.xml><?xml version="1.0" encoding="utf-8"?>
<a:theme xmlns:a="http://schemas.openxmlformats.org/drawingml/2006/main" name="Coun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2FD4B771D2D04AB732CCAAD9F3BCDD" ma:contentTypeVersion="4" ma:contentTypeDescription="Create a new document." ma:contentTypeScope="" ma:versionID="42b41636e34be2ab018adfd0ed4a307d">
  <xsd:schema xmlns:xsd="http://www.w3.org/2001/XMLSchema" xmlns:xs="http://www.w3.org/2001/XMLSchema" xmlns:p="http://schemas.microsoft.com/office/2006/metadata/properties" xmlns:ns2="89c1df99-cdb4-4e01-b0f3-3eda2bdef0a8" xmlns:ns3="ce4ffd5b-6df1-4d87-a427-0bc18210e9d0" targetNamespace="http://schemas.microsoft.com/office/2006/metadata/properties" ma:root="true" ma:fieldsID="8864e7c3dbb7df1af4924416f2a1b21e" ns2:_="" ns3:_="">
    <xsd:import namespace="89c1df99-cdb4-4e01-b0f3-3eda2bdef0a8"/>
    <xsd:import namespace="ce4ffd5b-6df1-4d87-a427-0bc18210e9d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c1df99-cdb4-4e01-b0f3-3eda2bdef0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4ffd5b-6df1-4d87-a427-0bc18210e9d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75F1EA-6F77-4906-BB68-DE6D074FC25F}">
  <ds:schemaRef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ce4ffd5b-6df1-4d87-a427-0bc18210e9d0"/>
    <ds:schemaRef ds:uri="http://purl.org/dc/elements/1.1/"/>
    <ds:schemaRef ds:uri="http://schemas.microsoft.com/office/infopath/2007/PartnerControls"/>
    <ds:schemaRef ds:uri="89c1df99-cdb4-4e01-b0f3-3eda2bdef0a8"/>
    <ds:schemaRef ds:uri="http://purl.org/dc/dcmitype/"/>
    <ds:schemaRef ds:uri="http://purl.org/dc/terms/"/>
  </ds:schemaRefs>
</ds:datastoreItem>
</file>

<file path=customXml/itemProps2.xml><?xml version="1.0" encoding="utf-8"?>
<ds:datastoreItem xmlns:ds="http://schemas.openxmlformats.org/officeDocument/2006/customXml" ds:itemID="{73F17561-0AA1-4510-89AC-522C780C2486}">
  <ds:schemaRefs>
    <ds:schemaRef ds:uri="89c1df99-cdb4-4e01-b0f3-3eda2bdef0a8"/>
    <ds:schemaRef ds:uri="ce4ffd5b-6df1-4d87-a427-0bc18210e9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3C1DDB-D49F-4698-B4CF-3041514614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5357</TotalTime>
  <Words>2792</Words>
  <Application>Microsoft Office PowerPoint</Application>
  <PresentationFormat>Widescreen</PresentationFormat>
  <Paragraphs>346</Paragraphs>
  <Slides>17</Slides>
  <Notes>17</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County</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Tunnel Impacts</vt:lpstr>
      <vt:lpstr>Tunnel Impacts</vt:lpstr>
      <vt:lpstr>….More Tunnel Impacts</vt:lpstr>
      <vt:lpstr>Better Alternative:  Maintain Existing Freshwater Pathway  </vt:lpstr>
      <vt:lpstr>Progress Towards a Freshwater Pathway </vt:lpstr>
      <vt:lpstr>PowerPoint Presentation</vt:lpstr>
      <vt:lpstr>Delta Conveyance Project - Timeline California State Department of Water Resources’ Review and Permitting Opportunity for public input:  CEQA Public Draft – now through December 16, 2022* </vt:lpstr>
      <vt:lpstr>Delta Conveyance Project – Draft EIR Chapters  Opportunity for public input:  CEQA Public Draft – now through December 16, 2022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Misty Kaltreider</dc:creator>
  <cp:lastModifiedBy>Misty Kaltreider</cp:lastModifiedBy>
  <cp:revision>23</cp:revision>
  <cp:lastPrinted>2022-09-20T00:34:56Z</cp:lastPrinted>
  <dcterms:created xsi:type="dcterms:W3CDTF">2022-09-19T22:52:13Z</dcterms:created>
  <dcterms:modified xsi:type="dcterms:W3CDTF">2022-09-23T19:13:25Z</dcterms:modified>
</cp:coreProperties>
</file>